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5" r:id="rId2"/>
    <p:sldId id="274" r:id="rId3"/>
    <p:sldId id="276" r:id="rId4"/>
    <p:sldId id="279" r:id="rId5"/>
    <p:sldId id="278" r:id="rId6"/>
    <p:sldId id="280" r:id="rId7"/>
    <p:sldId id="257" r:id="rId8"/>
    <p:sldId id="258" r:id="rId9"/>
    <p:sldId id="259" r:id="rId10"/>
    <p:sldId id="260" r:id="rId11"/>
    <p:sldId id="261" r:id="rId12"/>
    <p:sldId id="263" r:id="rId13"/>
  </p:sldIdLst>
  <p:sldSz cx="12192000" cy="6858000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C4"/>
    <a:srgbClr val="A7B0D3"/>
    <a:srgbClr val="C3C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2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B1EB3-628D-4D9D-B369-73591C2CEECF}" type="datetimeFigureOut">
              <a:rPr lang="ko-KR" altLang="en-US" smtClean="0"/>
              <a:t>2019-10-18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67A76-8CA1-4BF6-9C79-A5E0E4784C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94639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224CF-CC8A-40B6-B35C-F56134925FF3}" type="datetimeFigureOut">
              <a:rPr lang="ko-KR" altLang="en-US" smtClean="0"/>
              <a:t>2019-10-18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9A622-5B05-4272-818F-A3713B0275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0313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9A622-5B05-4272-818F-A3713B02758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38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" y="-1"/>
            <a:ext cx="12193586" cy="687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2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99C974-964A-492F-92DD-0607069A9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00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99C974-964A-492F-92DD-0607069A9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760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316980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99060" y="472440"/>
            <a:ext cx="9525000" cy="5806440"/>
          </a:xfrm>
          <a:prstGeom prst="rect">
            <a:avLst/>
          </a:prstGeom>
          <a:noFill/>
          <a:ln w="3175">
            <a:solidFill>
              <a:srgbClr val="A7B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9696450" y="472440"/>
            <a:ext cx="2423160" cy="5806440"/>
          </a:xfrm>
          <a:prstGeom prst="rect">
            <a:avLst/>
          </a:prstGeom>
          <a:noFill/>
          <a:ln w="3175">
            <a:solidFill>
              <a:srgbClr val="A7B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273631" y="6403485"/>
            <a:ext cx="533403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E399C974-964A-492F-92DD-0607069A94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751122" y="6420186"/>
            <a:ext cx="10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676399" y="6405216"/>
            <a:ext cx="944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2">
                    <a:lumMod val="50000"/>
                  </a:schemeClr>
                </a:solidFill>
              </a:rPr>
              <a:t>/ 16</a:t>
            </a:r>
            <a:endParaRPr lang="ko-KR" alt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05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472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99C974-964A-492F-92DD-0607069A9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251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99C974-964A-492F-92DD-0607069A9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21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99C974-964A-492F-92DD-0607069A9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229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99C974-964A-492F-92DD-0607069A9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33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99C974-964A-492F-92DD-0607069A9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47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99C974-964A-492F-92DD-0607069A9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830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12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smdata.science.go.k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smdata.science.go.kr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800600" y="3087585"/>
            <a:ext cx="1395351" cy="368135"/>
          </a:xfrm>
          <a:prstGeom prst="rect">
            <a:avLst/>
          </a:prstGeom>
          <a:solidFill>
            <a:srgbClr val="DF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676970" y="1785233"/>
            <a:ext cx="8498652" cy="12477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dirty="0" smtClean="0"/>
              <a:t>과학기술자료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smtClean="0"/>
              <a:t>표준관리시스템</a:t>
            </a:r>
            <a:endParaRPr lang="ko-KR" altLang="en-US" b="1" spc="-300" dirty="0">
              <a:solidFill>
                <a:srgbClr val="1C2E6C"/>
              </a:solidFill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2889573" y="3127463"/>
            <a:ext cx="2027392" cy="49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800" b="1" spc="-150" dirty="0" smtClean="0">
                <a:solidFill>
                  <a:srgbClr val="1C2E6E"/>
                </a:solidFill>
                <a:latin typeface="+mn-ea"/>
              </a:rPr>
              <a:t>2019.10.18</a:t>
            </a:r>
            <a:endParaRPr lang="ko-KR" altLang="en-US" sz="1800" b="1" spc="-150" dirty="0">
              <a:solidFill>
                <a:srgbClr val="1C2E6E"/>
              </a:solidFill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685154" y="3416640"/>
            <a:ext cx="7647108" cy="901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6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기관사용자 설명서 </a:t>
            </a:r>
            <a:r>
              <a:rPr lang="en-US" altLang="ko-KR" sz="26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ko-KR" altLang="en-US" sz="2600" b="1" spc="-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요약본</a:t>
            </a:r>
            <a:endParaRPr lang="ko-KR" altLang="en-US" sz="2600" b="1" spc="-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2675105" y="4010249"/>
            <a:ext cx="8494582" cy="825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o-KR" altLang="en-US" sz="2000" spc="-3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" y="6161969"/>
            <a:ext cx="2095238" cy="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1" y="794267"/>
            <a:ext cx="9212580" cy="4440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753600" y="609600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 smtClean="0"/>
              <a:t>엑셀 일괄등록</a:t>
            </a:r>
            <a:endParaRPr lang="en-US" altLang="ko-K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753600" y="978932"/>
            <a:ext cx="23241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+mn-ea"/>
              </a:rPr>
              <a:t>[</a:t>
            </a:r>
            <a:r>
              <a:rPr lang="ko-KR" altLang="en-US" sz="1100" dirty="0">
                <a:latin typeface="+mn-ea"/>
              </a:rPr>
              <a:t>엑셀파일 작성</a:t>
            </a:r>
            <a:r>
              <a:rPr lang="en-US" altLang="ko-KR" sz="1100" dirty="0">
                <a:latin typeface="+mn-ea"/>
              </a:rPr>
              <a:t>] </a:t>
            </a:r>
          </a:p>
          <a:p>
            <a:pPr marL="171450" indent="-171450">
              <a:buFontTx/>
              <a:buChar char="-"/>
            </a:pPr>
            <a:r>
              <a:rPr lang="ko-KR" altLang="en-US" sz="1100" dirty="0">
                <a:latin typeface="+mn-ea"/>
              </a:rPr>
              <a:t>표준분류체계 별로 엑셀 파일 템플릿 제공</a:t>
            </a:r>
            <a:endParaRPr lang="en-US" altLang="ko-KR" sz="1100" dirty="0"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ko-KR" altLang="en-US" sz="1100" dirty="0">
                <a:latin typeface="+mn-ea"/>
              </a:rPr>
              <a:t>엑셀파일 작성 후 기능 화면에서 업로드</a:t>
            </a:r>
            <a:r>
              <a:rPr lang="en-US" altLang="ko-KR" sz="1100" dirty="0">
                <a:latin typeface="+mn-ea"/>
              </a:rPr>
              <a:t>(</a:t>
            </a:r>
            <a:r>
              <a:rPr lang="ko-KR" altLang="en-US" sz="1100" dirty="0">
                <a:latin typeface="+mn-ea"/>
              </a:rPr>
              <a:t>다음화면</a:t>
            </a:r>
            <a:r>
              <a:rPr lang="en-US" altLang="ko-KR" sz="1100" dirty="0">
                <a:latin typeface="+mn-ea"/>
              </a:rPr>
              <a:t>)</a:t>
            </a:r>
            <a:r>
              <a:rPr lang="ko-KR" altLang="en-US" sz="1100" dirty="0">
                <a:latin typeface="+mn-ea"/>
              </a:rPr>
              <a:t> </a:t>
            </a:r>
            <a:endParaRPr lang="en-US" altLang="ko-KR" sz="1100" dirty="0">
              <a:latin typeface="+mn-ea"/>
            </a:endParaRPr>
          </a:p>
          <a:p>
            <a:endParaRPr lang="en-US" altLang="ko-KR" sz="1100" dirty="0">
              <a:latin typeface="+mn-ea"/>
            </a:endParaRPr>
          </a:p>
          <a:p>
            <a:endParaRPr lang="en-US" altLang="ko-KR" sz="1100" dirty="0">
              <a:latin typeface="+mn-ea"/>
            </a:endParaRP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28028" y="79554"/>
            <a:ext cx="4734472" cy="39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9. </a:t>
            </a:r>
            <a:r>
              <a:rPr lang="ko-KR" altLang="en-US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기능소개 </a:t>
            </a:r>
            <a:r>
              <a:rPr lang="en-US" altLang="ko-KR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ko-KR" altLang="en-US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예</a:t>
            </a:r>
            <a:r>
              <a:rPr lang="en-US" altLang="ko-KR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ko-KR" altLang="en-US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소장품일괄등록</a:t>
            </a:r>
            <a:r>
              <a:rPr lang="en-US" altLang="ko-KR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(1/2) - </a:t>
            </a:r>
            <a:r>
              <a:rPr lang="ko-KR" altLang="en-US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엑셀파일</a:t>
            </a: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8866961" y="74134"/>
            <a:ext cx="2947072" cy="39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300" spc="-150" dirty="0" smtClean="0">
                <a:solidFill>
                  <a:schemeClr val="bg1"/>
                </a:solidFill>
              </a:rPr>
              <a:t>과학기술자료 표준관리시스템 </a:t>
            </a:r>
            <a:endParaRPr lang="ko-KR" altLang="en-US" sz="1300" spc="-150" dirty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974-964A-492F-92DD-0607069A948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58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6" y="609600"/>
            <a:ext cx="8254814" cy="411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182" y="3120155"/>
            <a:ext cx="2600012" cy="677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291" y="3872889"/>
            <a:ext cx="7162191" cy="22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0" name="꺾인 연결선 9"/>
          <p:cNvCxnSpPr>
            <a:endCxn id="6" idx="3"/>
          </p:cNvCxnSpPr>
          <p:nvPr/>
        </p:nvCxnSpPr>
        <p:spPr>
          <a:xfrm rot="16200000" flipH="1">
            <a:off x="6883562" y="2748118"/>
            <a:ext cx="890810" cy="530454"/>
          </a:xfrm>
          <a:prstGeom prst="bentConnector4">
            <a:avLst>
              <a:gd name="adj1" fmla="val 30995"/>
              <a:gd name="adj2" fmla="val 143095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꺾인 연결선 13"/>
          <p:cNvCxnSpPr>
            <a:stCxn id="6" idx="1"/>
          </p:cNvCxnSpPr>
          <p:nvPr/>
        </p:nvCxnSpPr>
        <p:spPr>
          <a:xfrm rot="10800000" flipV="1">
            <a:off x="3664044" y="3458749"/>
            <a:ext cx="1330139" cy="414139"/>
          </a:xfrm>
          <a:prstGeom prst="bentConnector3">
            <a:avLst>
              <a:gd name="adj1" fmla="val 100126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53600" y="609600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 smtClean="0"/>
              <a:t>엑셀 일괄등록</a:t>
            </a:r>
            <a:endParaRPr lang="en-US" altLang="ko-KR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753600" y="978932"/>
            <a:ext cx="23241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+mn-ea"/>
              </a:rPr>
              <a:t>[</a:t>
            </a:r>
            <a:r>
              <a:rPr lang="ko-KR" altLang="en-US" sz="1100" dirty="0">
                <a:latin typeface="+mn-ea"/>
              </a:rPr>
              <a:t>엑셀업로드</a:t>
            </a:r>
            <a:r>
              <a:rPr lang="en-US" altLang="ko-KR" sz="1100" dirty="0">
                <a:latin typeface="+mn-ea"/>
              </a:rPr>
              <a:t>] </a:t>
            </a:r>
          </a:p>
          <a:p>
            <a:pPr marL="171450" indent="-171450">
              <a:buFontTx/>
              <a:buChar char="-"/>
            </a:pPr>
            <a:r>
              <a:rPr lang="ko-KR" altLang="en-US" sz="1100" dirty="0">
                <a:latin typeface="+mn-ea"/>
              </a:rPr>
              <a:t>작성된 엑셀파일 지정하여 업로드 수행</a:t>
            </a:r>
            <a:endParaRPr lang="en-US" altLang="ko-KR" sz="1100" dirty="0"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ko-KR" altLang="en-US" sz="1100" dirty="0">
                <a:latin typeface="+mn-ea"/>
              </a:rPr>
              <a:t>작성오류는 </a:t>
            </a:r>
            <a:r>
              <a:rPr lang="en-US" altLang="ko-KR" sz="1100" dirty="0">
                <a:latin typeface="+mn-ea"/>
              </a:rPr>
              <a:t>“</a:t>
            </a:r>
            <a:r>
              <a:rPr lang="ko-KR" altLang="en-US" sz="1100" dirty="0">
                <a:latin typeface="+mn-ea"/>
              </a:rPr>
              <a:t>오류체크</a:t>
            </a:r>
            <a:r>
              <a:rPr lang="en-US" altLang="ko-KR" sz="1100" dirty="0">
                <a:latin typeface="+mn-ea"/>
              </a:rPr>
              <a:t>” </a:t>
            </a:r>
            <a:r>
              <a:rPr lang="ko-KR" altLang="en-US" sz="1100" dirty="0" err="1">
                <a:latin typeface="+mn-ea"/>
              </a:rPr>
              <a:t>란에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‘</a:t>
            </a:r>
            <a:r>
              <a:rPr lang="ko-KR" altLang="en-US" sz="1100" dirty="0">
                <a:latin typeface="+mn-ea"/>
              </a:rPr>
              <a:t>비정상</a:t>
            </a:r>
            <a:r>
              <a:rPr lang="en-US" altLang="ko-KR" sz="1100" dirty="0">
                <a:latin typeface="+mn-ea"/>
              </a:rPr>
              <a:t>’ </a:t>
            </a:r>
            <a:r>
              <a:rPr lang="ko-KR" altLang="en-US" sz="1100" dirty="0">
                <a:latin typeface="+mn-ea"/>
              </a:rPr>
              <a:t>으로 인출</a:t>
            </a:r>
            <a:endParaRPr lang="en-US" altLang="ko-KR" sz="1100" dirty="0"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ko-KR" altLang="en-US" sz="1100" dirty="0">
                <a:latin typeface="+mn-ea"/>
              </a:rPr>
              <a:t>개인별 임시 공간에 업로드 </a:t>
            </a:r>
            <a:r>
              <a:rPr lang="ko-KR" altLang="en-US" sz="1100" dirty="0" smtClean="0">
                <a:latin typeface="+mn-ea"/>
              </a:rPr>
              <a:t>됨</a:t>
            </a:r>
            <a:endParaRPr lang="en-US" altLang="ko-KR" sz="1100" dirty="0" smtClean="0">
              <a:latin typeface="+mn-ea"/>
            </a:endParaRPr>
          </a:p>
          <a:p>
            <a:endParaRPr lang="en-US" altLang="ko-KR" sz="1100" dirty="0">
              <a:latin typeface="+mn-ea"/>
            </a:endParaRPr>
          </a:p>
          <a:p>
            <a:r>
              <a:rPr lang="en-US" altLang="ko-KR" sz="1100" dirty="0" smtClean="0">
                <a:latin typeface="+mn-ea"/>
              </a:rPr>
              <a:t>[</a:t>
            </a:r>
            <a:r>
              <a:rPr lang="ko-KR" altLang="en-US" sz="1100" dirty="0" smtClean="0">
                <a:latin typeface="+mn-ea"/>
              </a:rPr>
              <a:t>일괄업로드 데이터 모두삭제</a:t>
            </a:r>
            <a:r>
              <a:rPr lang="en-US" altLang="ko-KR" sz="1100" dirty="0" smtClean="0">
                <a:latin typeface="+mn-ea"/>
              </a:rPr>
              <a:t>]</a:t>
            </a:r>
          </a:p>
          <a:p>
            <a:pPr marL="171450" indent="-171450">
              <a:buFontTx/>
              <a:buChar char="-"/>
            </a:pPr>
            <a:r>
              <a:rPr lang="ko-KR" altLang="en-US" sz="1100" dirty="0">
                <a:latin typeface="+mn-ea"/>
              </a:rPr>
              <a:t>문제가 있다면 </a:t>
            </a:r>
            <a:r>
              <a:rPr lang="en-US" altLang="ko-KR" sz="1100" dirty="0">
                <a:latin typeface="+mn-ea"/>
              </a:rPr>
              <a:t>[</a:t>
            </a:r>
            <a:r>
              <a:rPr lang="ko-KR" altLang="en-US" sz="1100" dirty="0">
                <a:latin typeface="+mn-ea"/>
              </a:rPr>
              <a:t>일괄업로드 데이터 모두삭제</a:t>
            </a:r>
            <a:r>
              <a:rPr lang="en-US" altLang="ko-KR" sz="1100" dirty="0">
                <a:latin typeface="+mn-ea"/>
              </a:rPr>
              <a:t>] </a:t>
            </a:r>
            <a:r>
              <a:rPr lang="ko-KR" altLang="en-US" sz="1100" dirty="0">
                <a:latin typeface="+mn-ea"/>
              </a:rPr>
              <a:t>버튼을 눌러 기존 자료를 모두삭제하고</a:t>
            </a:r>
          </a:p>
          <a:p>
            <a:pPr marL="171450" indent="-171450">
              <a:buFontTx/>
              <a:buChar char="-"/>
            </a:pPr>
            <a:r>
              <a:rPr lang="ko-KR" altLang="en-US" sz="1100" dirty="0">
                <a:latin typeface="+mn-ea"/>
              </a:rPr>
              <a:t>엑셀파일을 다시 작성한 뒤 </a:t>
            </a:r>
            <a:r>
              <a:rPr lang="en-US" altLang="ko-KR" sz="1100" dirty="0">
                <a:latin typeface="+mn-ea"/>
              </a:rPr>
              <a:t>[</a:t>
            </a:r>
            <a:r>
              <a:rPr lang="ko-KR" altLang="en-US" sz="1100" dirty="0">
                <a:latin typeface="+mn-ea"/>
              </a:rPr>
              <a:t>엑셀업로드</a:t>
            </a:r>
            <a:r>
              <a:rPr lang="en-US" altLang="ko-KR" sz="1100" dirty="0">
                <a:latin typeface="+mn-ea"/>
              </a:rPr>
              <a:t>]</a:t>
            </a:r>
            <a:r>
              <a:rPr lang="ko-KR" altLang="en-US" sz="1100" dirty="0">
                <a:latin typeface="+mn-ea"/>
              </a:rPr>
              <a:t>를 </a:t>
            </a:r>
            <a:r>
              <a:rPr lang="ko-KR" altLang="en-US" sz="1100" dirty="0" err="1">
                <a:latin typeface="+mn-ea"/>
              </a:rPr>
              <a:t>재수행할</a:t>
            </a:r>
            <a:r>
              <a:rPr lang="ko-KR" altLang="en-US" sz="1100" dirty="0">
                <a:latin typeface="+mn-ea"/>
              </a:rPr>
              <a:t> 수 있음</a:t>
            </a:r>
            <a:r>
              <a:rPr lang="en-US" altLang="ko-KR" sz="1100" dirty="0">
                <a:latin typeface="+mn-ea"/>
              </a:rPr>
              <a:t>. </a:t>
            </a:r>
          </a:p>
          <a:p>
            <a:pPr marL="171450" indent="-171450">
              <a:buFontTx/>
              <a:buChar char="-"/>
            </a:pPr>
            <a:r>
              <a:rPr lang="ko-KR" altLang="en-US" sz="1100" dirty="0">
                <a:latin typeface="+mn-ea"/>
              </a:rPr>
              <a:t>단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이러한 일괄 </a:t>
            </a:r>
            <a:r>
              <a:rPr lang="ko-KR" altLang="en-US" sz="1100" dirty="0" err="1">
                <a:latin typeface="+mn-ea"/>
              </a:rPr>
              <a:t>재작업</a:t>
            </a:r>
            <a:r>
              <a:rPr lang="ko-KR" altLang="en-US" sz="1100" dirty="0">
                <a:latin typeface="+mn-ea"/>
              </a:rPr>
              <a:t> 행위는 </a:t>
            </a:r>
            <a:r>
              <a:rPr lang="en-US" altLang="ko-KR" sz="1100" dirty="0">
                <a:latin typeface="+mn-ea"/>
              </a:rPr>
              <a:t>[</a:t>
            </a:r>
            <a:r>
              <a:rPr lang="ko-KR" altLang="en-US" sz="1100" dirty="0">
                <a:latin typeface="+mn-ea"/>
              </a:rPr>
              <a:t>조회 데이터 전송</a:t>
            </a:r>
            <a:r>
              <a:rPr lang="en-US" altLang="ko-KR" sz="1100" dirty="0">
                <a:latin typeface="+mn-ea"/>
              </a:rPr>
              <a:t>] </a:t>
            </a:r>
            <a:r>
              <a:rPr lang="ko-KR" altLang="en-US" sz="1100" dirty="0" err="1">
                <a:latin typeface="+mn-ea"/>
              </a:rPr>
              <a:t>수행전까지만</a:t>
            </a:r>
            <a:r>
              <a:rPr lang="ko-KR" altLang="en-US" sz="1100" dirty="0">
                <a:latin typeface="+mn-ea"/>
              </a:rPr>
              <a:t> 자유롭게 할 수 있음</a:t>
            </a:r>
          </a:p>
          <a:p>
            <a:pPr marL="171450" indent="-171450">
              <a:buFontTx/>
              <a:buChar char="-"/>
            </a:pPr>
            <a:endParaRPr lang="en-US" altLang="ko-KR" sz="1100" dirty="0" smtClean="0">
              <a:latin typeface="+mn-ea"/>
            </a:endParaRPr>
          </a:p>
          <a:p>
            <a:pPr marL="171450" indent="-171450">
              <a:buFontTx/>
              <a:buChar char="-"/>
            </a:pPr>
            <a:endParaRPr lang="en-US" altLang="ko-KR" sz="1100" dirty="0">
              <a:latin typeface="+mn-ea"/>
            </a:endParaRPr>
          </a:p>
          <a:p>
            <a:r>
              <a:rPr lang="en-US" altLang="ko-KR" sz="1100" dirty="0">
                <a:latin typeface="+mn-ea"/>
              </a:rPr>
              <a:t>[</a:t>
            </a:r>
            <a:r>
              <a:rPr lang="ko-KR" altLang="en-US" sz="1100" dirty="0">
                <a:latin typeface="+mn-ea"/>
              </a:rPr>
              <a:t>조회데이터전송</a:t>
            </a:r>
            <a:r>
              <a:rPr lang="en-US" altLang="ko-KR" sz="1100" dirty="0">
                <a:latin typeface="+mn-ea"/>
              </a:rPr>
              <a:t>]</a:t>
            </a:r>
          </a:p>
          <a:p>
            <a:pPr marL="171450" indent="-171450">
              <a:buFontTx/>
              <a:buChar char="-"/>
            </a:pPr>
            <a:r>
              <a:rPr lang="ko-KR" altLang="en-US" sz="1100" dirty="0">
                <a:latin typeface="+mn-ea"/>
              </a:rPr>
              <a:t>임시 공간에 </a:t>
            </a:r>
            <a:r>
              <a:rPr lang="ko-KR" altLang="en-US" sz="1100" dirty="0" err="1">
                <a:latin typeface="+mn-ea"/>
              </a:rPr>
              <a:t>엑셀업로드된</a:t>
            </a:r>
            <a:r>
              <a:rPr lang="ko-KR" altLang="en-US" sz="1100" dirty="0">
                <a:latin typeface="+mn-ea"/>
              </a:rPr>
              <a:t> 자료를 운영 데이터로 이관</a:t>
            </a:r>
            <a:endParaRPr lang="en-US" altLang="ko-KR" sz="1100" dirty="0">
              <a:latin typeface="+mn-ea"/>
            </a:endParaRPr>
          </a:p>
          <a:p>
            <a:r>
              <a:rPr lang="en-US" altLang="ko-KR" sz="1100" dirty="0">
                <a:latin typeface="+mn-ea"/>
              </a:rPr>
              <a:t>   (</a:t>
            </a:r>
            <a:r>
              <a:rPr lang="ko-KR" altLang="en-US" sz="1100" dirty="0">
                <a:latin typeface="+mn-ea"/>
              </a:rPr>
              <a:t>상태</a:t>
            </a:r>
            <a:r>
              <a:rPr lang="en-US" altLang="ko-KR" sz="1100" dirty="0">
                <a:latin typeface="+mn-ea"/>
              </a:rPr>
              <a:t>:</a:t>
            </a:r>
            <a:r>
              <a:rPr lang="ko-KR" altLang="en-US" sz="1100" dirty="0" err="1">
                <a:latin typeface="+mn-ea"/>
              </a:rPr>
              <a:t>가등록</a:t>
            </a:r>
            <a:r>
              <a:rPr lang="en-US" altLang="ko-KR" sz="1100" dirty="0">
                <a:latin typeface="+mn-ea"/>
              </a:rPr>
              <a:t>)</a:t>
            </a:r>
          </a:p>
          <a:p>
            <a:endParaRPr lang="en-US" altLang="ko-KR" sz="1100" dirty="0">
              <a:latin typeface="+mn-ea"/>
            </a:endParaRPr>
          </a:p>
          <a:p>
            <a:endParaRPr lang="en-US" altLang="ko-KR" sz="1100" dirty="0">
              <a:latin typeface="+mn-ea"/>
            </a:endParaRPr>
          </a:p>
        </p:txBody>
      </p:sp>
      <p:sp>
        <p:nvSpPr>
          <p:cNvPr id="13" name="부제목 2"/>
          <p:cNvSpPr txBox="1">
            <a:spLocks/>
          </p:cNvSpPr>
          <p:nvPr/>
        </p:nvSpPr>
        <p:spPr>
          <a:xfrm>
            <a:off x="28028" y="79554"/>
            <a:ext cx="4734472" cy="39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10. </a:t>
            </a:r>
            <a:r>
              <a:rPr lang="ko-KR" altLang="en-US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기능소개 </a:t>
            </a:r>
            <a:r>
              <a:rPr lang="en-US" altLang="ko-KR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ko-KR" altLang="en-US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예</a:t>
            </a:r>
            <a:r>
              <a:rPr lang="en-US" altLang="ko-KR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ko-KR" altLang="en-US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소장품일괄등록</a:t>
            </a:r>
            <a:r>
              <a:rPr lang="en-US" altLang="ko-KR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(2/2) -</a:t>
            </a:r>
            <a:r>
              <a:rPr lang="ko-KR" altLang="en-US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엑셀업로드</a:t>
            </a:r>
          </a:p>
        </p:txBody>
      </p:sp>
      <p:sp>
        <p:nvSpPr>
          <p:cNvPr id="15" name="부제목 2"/>
          <p:cNvSpPr txBox="1">
            <a:spLocks/>
          </p:cNvSpPr>
          <p:nvPr/>
        </p:nvSpPr>
        <p:spPr>
          <a:xfrm>
            <a:off x="8866961" y="74134"/>
            <a:ext cx="2947072" cy="39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300" spc="-150" dirty="0" smtClean="0">
                <a:solidFill>
                  <a:schemeClr val="bg1"/>
                </a:solidFill>
              </a:rPr>
              <a:t>과학기술자료 표준관리시스템 </a:t>
            </a:r>
            <a:endParaRPr lang="ko-KR" altLang="en-US" sz="1300" spc="-150" dirty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974-964A-492F-92DD-0607069A948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7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49" y="651272"/>
            <a:ext cx="6666745" cy="4279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내용 개체 틀 5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463844" y="1703818"/>
            <a:ext cx="5495925" cy="2618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425" y="3364980"/>
            <a:ext cx="5607297" cy="2618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9753600" y="609600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 smtClean="0"/>
              <a:t>자료현황</a:t>
            </a:r>
            <a:endParaRPr lang="en-US" altLang="ko-KR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753600" y="978932"/>
            <a:ext cx="2324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100" dirty="0" err="1" smtClean="0">
                <a:latin typeface="+mn-ea"/>
              </a:rPr>
              <a:t>분류별</a:t>
            </a:r>
            <a:r>
              <a:rPr lang="ko-KR" altLang="en-US" sz="1100" dirty="0" smtClean="0">
                <a:latin typeface="+mn-ea"/>
              </a:rPr>
              <a:t> </a:t>
            </a:r>
            <a:r>
              <a:rPr lang="ko-KR" altLang="en-US" sz="1100" dirty="0">
                <a:latin typeface="+mn-ea"/>
              </a:rPr>
              <a:t>소장품 등록현황</a:t>
            </a:r>
            <a:endParaRPr lang="en-US" altLang="ko-KR" sz="1100" dirty="0"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ko-KR" altLang="en-US" sz="1100" dirty="0">
                <a:latin typeface="+mn-ea"/>
              </a:rPr>
              <a:t>기간 구간 내 변경 이력 조회</a:t>
            </a:r>
            <a:endParaRPr lang="en-US" altLang="ko-KR" sz="1100" dirty="0"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ko-KR" altLang="en-US" sz="1100" dirty="0" err="1">
                <a:latin typeface="+mn-ea"/>
              </a:rPr>
              <a:t>보관위치별</a:t>
            </a:r>
            <a:r>
              <a:rPr lang="ko-KR" altLang="en-US" sz="1100" dirty="0">
                <a:latin typeface="+mn-ea"/>
              </a:rPr>
              <a:t> 현황</a:t>
            </a:r>
            <a:endParaRPr lang="en-US" altLang="ko-KR" sz="1100" dirty="0"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ko-KR" altLang="en-US" sz="1100" dirty="0" err="1">
                <a:latin typeface="+mn-ea"/>
              </a:rPr>
              <a:t>분류별</a:t>
            </a:r>
            <a:r>
              <a:rPr lang="ko-KR" altLang="en-US" sz="1100" dirty="0">
                <a:latin typeface="+mn-ea"/>
              </a:rPr>
              <a:t> 비율현황</a:t>
            </a:r>
            <a:endParaRPr lang="en-US" altLang="ko-KR" sz="1100" dirty="0">
              <a:latin typeface="+mn-ea"/>
            </a:endParaRPr>
          </a:p>
          <a:p>
            <a:endParaRPr lang="en-US" altLang="ko-KR" sz="1100" dirty="0">
              <a:latin typeface="+mn-ea"/>
            </a:endParaRPr>
          </a:p>
          <a:p>
            <a:endParaRPr lang="en-US" altLang="ko-KR" sz="1100" dirty="0">
              <a:latin typeface="+mn-ea"/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28028" y="79554"/>
            <a:ext cx="4734472" cy="39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11. </a:t>
            </a:r>
            <a:r>
              <a:rPr lang="ko-KR" altLang="en-US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기능소개 </a:t>
            </a:r>
            <a:r>
              <a:rPr lang="en-US" altLang="ko-KR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ko-KR" altLang="en-US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예</a:t>
            </a:r>
            <a:r>
              <a:rPr lang="en-US" altLang="ko-KR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ko-KR" altLang="en-US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자료현황</a:t>
            </a:r>
            <a:endParaRPr lang="ko-KR" altLang="en-US" sz="15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부제목 2"/>
          <p:cNvSpPr txBox="1">
            <a:spLocks/>
          </p:cNvSpPr>
          <p:nvPr/>
        </p:nvSpPr>
        <p:spPr>
          <a:xfrm>
            <a:off x="8866961" y="74134"/>
            <a:ext cx="2947072" cy="39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300" spc="-150" dirty="0" smtClean="0">
                <a:solidFill>
                  <a:schemeClr val="bg1"/>
                </a:solidFill>
              </a:rPr>
              <a:t>과학기술자료 표준관리시스템 </a:t>
            </a:r>
            <a:endParaRPr lang="ko-KR" altLang="en-US" sz="1300" spc="-150" dirty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974-964A-492F-92DD-0607069A948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21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부제목 2"/>
          <p:cNvSpPr txBox="1">
            <a:spLocks/>
          </p:cNvSpPr>
          <p:nvPr/>
        </p:nvSpPr>
        <p:spPr>
          <a:xfrm>
            <a:off x="8866961" y="74134"/>
            <a:ext cx="2947072" cy="39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300" spc="-150" dirty="0" smtClean="0">
                <a:solidFill>
                  <a:schemeClr val="bg1"/>
                </a:solidFill>
              </a:rPr>
              <a:t>과학기술자료 표준관리시스템 </a:t>
            </a:r>
            <a:endParaRPr lang="ko-KR" altLang="en-US" sz="1300" spc="-150" dirty="0">
              <a:solidFill>
                <a:schemeClr val="bg1"/>
              </a:solidFill>
            </a:endParaRPr>
          </a:p>
        </p:txBody>
      </p:sp>
      <p:sp>
        <p:nvSpPr>
          <p:cNvPr id="14" name="부제목 2"/>
          <p:cNvSpPr txBox="1">
            <a:spLocks/>
          </p:cNvSpPr>
          <p:nvPr/>
        </p:nvSpPr>
        <p:spPr>
          <a:xfrm>
            <a:off x="28028" y="79554"/>
            <a:ext cx="2947072" cy="39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1 . </a:t>
            </a:r>
            <a:r>
              <a:rPr lang="ko-KR" altLang="en-US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인증절차 </a:t>
            </a:r>
            <a:r>
              <a:rPr lang="en-US" altLang="ko-KR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ko-KR" altLang="en-US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개요</a:t>
            </a:r>
            <a:endParaRPr lang="ko-KR" altLang="en-US" sz="15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모서리가 둥근 직사각형 144"/>
          <p:cNvSpPr>
            <a:spLocks noChangeArrowheads="1"/>
          </p:cNvSpPr>
          <p:nvPr/>
        </p:nvSpPr>
        <p:spPr bwMode="auto">
          <a:xfrm>
            <a:off x="5125652" y="3199243"/>
            <a:ext cx="1986534" cy="1214196"/>
          </a:xfrm>
          <a:prstGeom prst="roundRect">
            <a:avLst>
              <a:gd name="adj" fmla="val 0"/>
            </a:avLst>
          </a:prstGeom>
          <a:solidFill>
            <a:srgbClr val="0041C4"/>
          </a:soli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269834" y="3334568"/>
            <a:ext cx="1698171" cy="943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44"/>
          <p:cNvSpPr>
            <a:spLocks noChangeArrowheads="1"/>
          </p:cNvSpPr>
          <p:nvPr/>
        </p:nvSpPr>
        <p:spPr bwMode="auto">
          <a:xfrm>
            <a:off x="2687138" y="3201224"/>
            <a:ext cx="1986534" cy="1214196"/>
          </a:xfrm>
          <a:prstGeom prst="roundRect">
            <a:avLst>
              <a:gd name="adj" fmla="val 0"/>
            </a:avLst>
          </a:prstGeom>
          <a:solidFill>
            <a:srgbClr val="245FAE"/>
          </a:soli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823447" y="3336549"/>
            <a:ext cx="1713224" cy="943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44"/>
          <p:cNvSpPr>
            <a:spLocks noChangeArrowheads="1"/>
          </p:cNvSpPr>
          <p:nvPr/>
        </p:nvSpPr>
        <p:spPr bwMode="auto">
          <a:xfrm>
            <a:off x="257993" y="3209142"/>
            <a:ext cx="1997458" cy="1214196"/>
          </a:xfrm>
          <a:prstGeom prst="roundRect">
            <a:avLst>
              <a:gd name="adj" fmla="val 0"/>
            </a:avLst>
          </a:prstGeom>
          <a:solidFill>
            <a:srgbClr val="77A0D7"/>
          </a:soli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384739" y="3344467"/>
            <a:ext cx="1738407" cy="943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250586" y="4507562"/>
            <a:ext cx="1996531" cy="1073738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765895" y="3400742"/>
            <a:ext cx="992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spc="-150" dirty="0" smtClean="0">
                <a:solidFill>
                  <a:srgbClr val="77A0D7"/>
                </a:solidFill>
                <a:latin typeface="+mj-ea"/>
                <a:ea typeface="+mj-ea"/>
              </a:rPr>
              <a:t>02</a:t>
            </a:r>
          </a:p>
          <a:p>
            <a:pPr algn="ctr"/>
            <a:r>
              <a:rPr lang="ko-KR" altLang="en-US" sz="1200" spc="-150" dirty="0" smtClean="0">
                <a:solidFill>
                  <a:srgbClr val="77A0D7"/>
                </a:solidFill>
              </a:rPr>
              <a:t>회원가입신청</a:t>
            </a:r>
            <a:endParaRPr lang="ko-KR" altLang="en-US" sz="1200" spc="-150" dirty="0">
              <a:solidFill>
                <a:srgbClr val="77A0D7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41127" y="4602048"/>
            <a:ext cx="18466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altLang="ko-KR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ko-KR" altLang="en-US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접속주소 </a:t>
            </a:r>
            <a:r>
              <a:rPr lang="en-US" altLang="ko-KR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 </a:t>
            </a:r>
          </a:p>
          <a:p>
            <a:pPr>
              <a:spcBef>
                <a:spcPts val="400"/>
              </a:spcBef>
            </a:pP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https://nsmdata.science.go.kr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>
              <a:spcBef>
                <a:spcPts val="400"/>
              </a:spcBef>
            </a:pPr>
            <a:r>
              <a:rPr lang="en-US" altLang="ko-KR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 </a:t>
            </a:r>
            <a:r>
              <a:rPr lang="ko-KR" altLang="en-US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회원가입  </a:t>
            </a:r>
            <a:r>
              <a:rPr lang="en-US" altLang="ko-KR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ko-KR" altLang="en-US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소속기관</a:t>
            </a:r>
            <a:r>
              <a:rPr lang="en-US" altLang="ko-KR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성명</a:t>
            </a:r>
            <a:r>
              <a:rPr lang="en-US" altLang="ko-KR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ID, Password</a:t>
            </a:r>
            <a:r>
              <a:rPr lang="ko-KR" altLang="en-US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등 기본 정보</a:t>
            </a:r>
            <a:endParaRPr lang="en-US" altLang="ko-KR" sz="1000" spc="-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400"/>
              </a:spcBef>
            </a:pPr>
            <a:endParaRPr lang="en-US" altLang="ko-KR" sz="1000" spc="-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2685664" y="4499644"/>
            <a:ext cx="1985612" cy="1073738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164368" y="3392824"/>
            <a:ext cx="9925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spc="-150" dirty="0" smtClean="0">
                <a:solidFill>
                  <a:srgbClr val="245FAE"/>
                </a:solidFill>
                <a:latin typeface="+mj-ea"/>
                <a:ea typeface="+mj-ea"/>
              </a:rPr>
              <a:t>03</a:t>
            </a:r>
          </a:p>
          <a:p>
            <a:pPr algn="ctr"/>
            <a:r>
              <a:rPr lang="ko-KR" altLang="en-US" sz="1200" spc="-150" dirty="0" smtClean="0">
                <a:solidFill>
                  <a:srgbClr val="245FAE"/>
                </a:solidFill>
              </a:rPr>
              <a:t>회원가입승인</a:t>
            </a:r>
            <a:r>
              <a:rPr lang="en-US" altLang="ko-KR" sz="1200" spc="-150" dirty="0" smtClean="0">
                <a:solidFill>
                  <a:srgbClr val="245FAE"/>
                </a:solidFill>
              </a:rPr>
              <a:t/>
            </a:r>
            <a:br>
              <a:rPr lang="en-US" altLang="ko-KR" sz="1200" spc="-150" dirty="0" smtClean="0">
                <a:solidFill>
                  <a:srgbClr val="245FAE"/>
                </a:solidFill>
              </a:rPr>
            </a:br>
            <a:r>
              <a:rPr lang="en-US" altLang="ko-KR" sz="1200" spc="-150" dirty="0" smtClean="0">
                <a:solidFill>
                  <a:srgbClr val="245FAE"/>
                </a:solidFill>
              </a:rPr>
              <a:t>(</a:t>
            </a:r>
            <a:r>
              <a:rPr lang="ko-KR" altLang="en-US" sz="1200" spc="-150" dirty="0" smtClean="0">
                <a:solidFill>
                  <a:srgbClr val="245FAE"/>
                </a:solidFill>
              </a:rPr>
              <a:t>운영자</a:t>
            </a:r>
            <a:r>
              <a:rPr lang="en-US" altLang="ko-KR" sz="1200" spc="-150" dirty="0" smtClean="0">
                <a:solidFill>
                  <a:srgbClr val="245FAE"/>
                </a:solidFill>
              </a:rPr>
              <a:t>)</a:t>
            </a:r>
            <a:endParaRPr lang="ko-KR" altLang="en-US" sz="1200" spc="-150" dirty="0">
              <a:solidFill>
                <a:srgbClr val="245FAE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755164" y="4594130"/>
            <a:ext cx="1846613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400"/>
              </a:spcBef>
              <a:buFontTx/>
              <a:buChar char="-"/>
            </a:pPr>
            <a:r>
              <a:rPr lang="ko-KR" altLang="en-US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회원관리 </a:t>
            </a:r>
            <a:endParaRPr lang="en-US" altLang="ko-KR" sz="1000" spc="-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spcBef>
                <a:spcPts val="400"/>
              </a:spcBef>
              <a:buFontTx/>
              <a:buChar char="-"/>
            </a:pPr>
            <a:r>
              <a:rPr lang="ko-KR" altLang="en-US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사용자의 권한 지정</a:t>
            </a:r>
            <a:endParaRPr lang="en-US" altLang="ko-KR" sz="1000" spc="-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spcBef>
                <a:spcPts val="400"/>
              </a:spcBef>
              <a:buFontTx/>
              <a:buChar char="-"/>
            </a:pPr>
            <a:r>
              <a:rPr lang="ko-KR" altLang="en-US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승인상태 지정</a:t>
            </a:r>
            <a:endParaRPr lang="en-US" altLang="ko-KR" sz="1000" spc="-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모서리가 둥근 직사각형 28"/>
          <p:cNvSpPr/>
          <p:nvPr/>
        </p:nvSpPr>
        <p:spPr bwMode="auto">
          <a:xfrm>
            <a:off x="5124178" y="4497663"/>
            <a:ext cx="1985612" cy="1446530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672323" y="3390843"/>
            <a:ext cx="893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spc="-150" dirty="0" smtClean="0">
                <a:solidFill>
                  <a:srgbClr val="1F3356"/>
                </a:solidFill>
                <a:latin typeface="+mj-ea"/>
                <a:ea typeface="+mj-ea"/>
              </a:rPr>
              <a:t>04</a:t>
            </a:r>
          </a:p>
          <a:p>
            <a:pPr algn="ctr"/>
            <a:r>
              <a:rPr lang="ko-KR" altLang="en-US" sz="1200" spc="-150" dirty="0" smtClean="0">
                <a:solidFill>
                  <a:srgbClr val="1F3356"/>
                </a:solidFill>
              </a:rPr>
              <a:t>인증서 등록</a:t>
            </a:r>
            <a:endParaRPr lang="ko-KR" altLang="en-US" sz="1200" spc="-150" dirty="0">
              <a:solidFill>
                <a:srgbClr val="1F3356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203800" y="4592149"/>
            <a:ext cx="18466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400"/>
              </a:spcBef>
              <a:buFontTx/>
              <a:buChar char="-"/>
            </a:pPr>
            <a:r>
              <a:rPr lang="ko-KR" altLang="en-US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가입신청 시  등록한  </a:t>
            </a:r>
            <a:r>
              <a:rPr lang="en-US" altLang="ko-KR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 / password  </a:t>
            </a:r>
            <a:r>
              <a:rPr lang="ko-KR" altLang="en-US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로  </a:t>
            </a:r>
            <a:r>
              <a:rPr lang="ko-KR" altLang="en-US" sz="1000" spc="-1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로그인에</a:t>
            </a:r>
            <a:r>
              <a:rPr lang="ko-KR" altLang="en-US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사용할  공인인증서를 등록</a:t>
            </a:r>
            <a:endParaRPr lang="en-US" altLang="ko-KR" sz="1000" spc="-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spcBef>
                <a:spcPts val="400"/>
              </a:spcBef>
              <a:buFontTx/>
              <a:buChar char="-"/>
            </a:pPr>
            <a:r>
              <a:rPr lang="ko-KR" altLang="en-US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공인인증서는 가입신청 시의 이름과 동일한 명의 사용</a:t>
            </a:r>
            <a:endParaRPr lang="en-US" altLang="ko-KR" sz="1000" spc="-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spcBef>
                <a:spcPts val="400"/>
              </a:spcBef>
              <a:buFontTx/>
              <a:buChar char="-"/>
            </a:pPr>
            <a:r>
              <a:rPr lang="en-US" altLang="ko-KR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GPKI </a:t>
            </a:r>
            <a:r>
              <a:rPr lang="ko-KR" altLang="en-US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및 일반 개인용 인증서  사용가능</a:t>
            </a:r>
            <a:endParaRPr lang="en-US" altLang="ko-KR" sz="1000" spc="-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spcBef>
                <a:spcPts val="400"/>
              </a:spcBef>
              <a:buFontTx/>
              <a:buChar char="-"/>
            </a:pPr>
            <a:endParaRPr lang="en-US" altLang="ko-KR" sz="1000" spc="-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모서리가 둥근 직사각형 144"/>
          <p:cNvSpPr>
            <a:spLocks noChangeArrowheads="1"/>
          </p:cNvSpPr>
          <p:nvPr/>
        </p:nvSpPr>
        <p:spPr bwMode="auto">
          <a:xfrm>
            <a:off x="7515274" y="3199243"/>
            <a:ext cx="1986534" cy="1214196"/>
          </a:xfrm>
          <a:prstGeom prst="roundRect">
            <a:avLst>
              <a:gd name="adj" fmla="val 0"/>
            </a:avLst>
          </a:prstGeom>
          <a:solidFill>
            <a:srgbClr val="1F3356"/>
          </a:soli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7659456" y="3334568"/>
            <a:ext cx="1698171" cy="943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7513800" y="4497663"/>
            <a:ext cx="1985612" cy="1073738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7994619" y="3390843"/>
            <a:ext cx="1027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spc="-150" dirty="0" smtClean="0">
                <a:solidFill>
                  <a:srgbClr val="1F3356"/>
                </a:solidFill>
                <a:latin typeface="+mj-ea"/>
                <a:ea typeface="+mj-ea"/>
              </a:rPr>
              <a:t>05</a:t>
            </a:r>
          </a:p>
          <a:p>
            <a:pPr algn="ctr"/>
            <a:r>
              <a:rPr lang="ko-KR" altLang="en-US" sz="1200" spc="-150" dirty="0" smtClean="0">
                <a:solidFill>
                  <a:srgbClr val="1F3356"/>
                </a:solidFill>
              </a:rPr>
              <a:t>인증서 로그인</a:t>
            </a:r>
            <a:endParaRPr lang="ko-KR" altLang="en-US" sz="1200" spc="-150" dirty="0">
              <a:solidFill>
                <a:srgbClr val="1F3356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7593422" y="4592149"/>
            <a:ext cx="18466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altLang="ko-KR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  </a:t>
            </a:r>
            <a:r>
              <a:rPr lang="ko-KR" altLang="en-US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등록된 인증서를  통한 로그인</a:t>
            </a:r>
            <a:endParaRPr lang="en-US" altLang="ko-KR" sz="1000" spc="-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줄무늬가 있는 오른쪽 화살표 38"/>
          <p:cNvSpPr/>
          <p:nvPr/>
        </p:nvSpPr>
        <p:spPr>
          <a:xfrm>
            <a:off x="2335876" y="3400742"/>
            <a:ext cx="273588" cy="636432"/>
          </a:xfrm>
          <a:prstGeom prst="stripedRightArrow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줄무늬가 있는 오른쪽 화살표 39"/>
          <p:cNvSpPr/>
          <p:nvPr/>
        </p:nvSpPr>
        <p:spPr>
          <a:xfrm>
            <a:off x="4762868" y="3488125"/>
            <a:ext cx="273588" cy="636432"/>
          </a:xfrm>
          <a:prstGeom prst="stripedRightArrow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줄무늬가 있는 오른쪽 화살표 40"/>
          <p:cNvSpPr/>
          <p:nvPr/>
        </p:nvSpPr>
        <p:spPr>
          <a:xfrm>
            <a:off x="7176636" y="3488125"/>
            <a:ext cx="273588" cy="636432"/>
          </a:xfrm>
          <a:prstGeom prst="stripedRightArrow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9753600" y="609600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 smtClean="0"/>
              <a:t>인증절차</a:t>
            </a:r>
            <a:endParaRPr lang="en-US" altLang="ko-KR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9753600" y="978932"/>
            <a:ext cx="23241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100" dirty="0" smtClean="0"/>
          </a:p>
          <a:p>
            <a:r>
              <a:rPr lang="ko-KR" altLang="en-US" sz="1100" dirty="0" smtClean="0"/>
              <a:t>접속주소 </a:t>
            </a:r>
            <a:r>
              <a:rPr lang="en-US" altLang="ko-KR" sz="1100" dirty="0" smtClean="0"/>
              <a:t>: </a:t>
            </a:r>
            <a:r>
              <a:rPr lang="en-US" altLang="ko-KR" sz="1100" dirty="0" smtClean="0">
                <a:hlinkClick r:id="rId3"/>
              </a:rPr>
              <a:t>https://nsmdata.science.go.kr</a:t>
            </a:r>
            <a:r>
              <a:rPr lang="en-US" altLang="ko-KR" sz="1100" dirty="0" smtClean="0"/>
              <a:t> </a:t>
            </a:r>
          </a:p>
          <a:p>
            <a:r>
              <a:rPr lang="en-US" altLang="ko-KR" sz="1100" dirty="0" smtClean="0"/>
              <a:t>(IP</a:t>
            </a:r>
            <a:r>
              <a:rPr lang="ko-KR" altLang="en-US" sz="1100" dirty="0" smtClean="0"/>
              <a:t>허용된 </a:t>
            </a:r>
            <a:r>
              <a:rPr lang="en-US" altLang="ko-KR" sz="1100" dirty="0" smtClean="0"/>
              <a:t>PC</a:t>
            </a:r>
            <a:r>
              <a:rPr lang="ko-KR" altLang="en-US" sz="1100" dirty="0" smtClean="0"/>
              <a:t>에서의 접속만 가능함</a:t>
            </a:r>
            <a:r>
              <a:rPr lang="en-US" altLang="ko-KR" sz="1100" dirty="0" smtClean="0"/>
              <a:t>)</a:t>
            </a:r>
          </a:p>
          <a:p>
            <a:endParaRPr lang="en-US" altLang="ko-KR" sz="1100" dirty="0"/>
          </a:p>
          <a:p>
            <a:r>
              <a:rPr lang="ko-KR" altLang="en-US" sz="1100" dirty="0" smtClean="0"/>
              <a:t>회원가입 후 운영자의 승인 후 인증서를 등록하여 로그인 합니다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(</a:t>
            </a:r>
            <a:r>
              <a:rPr lang="ko-KR" altLang="en-US" sz="1100" dirty="0" smtClean="0"/>
              <a:t>인증서 등록 시 </a:t>
            </a:r>
            <a:r>
              <a:rPr lang="en-US" altLang="ko-KR" sz="1100" dirty="0" smtClean="0"/>
              <a:t>id/password</a:t>
            </a:r>
            <a:r>
              <a:rPr lang="ko-KR" altLang="en-US" sz="1100" dirty="0" smtClean="0"/>
              <a:t>필요</a:t>
            </a:r>
            <a:r>
              <a:rPr lang="en-US" altLang="ko-KR" sz="1100" dirty="0" smtClean="0"/>
              <a:t>)</a:t>
            </a:r>
          </a:p>
          <a:p>
            <a:endParaRPr lang="en-US" altLang="ko-KR" sz="1100" dirty="0"/>
          </a:p>
          <a:p>
            <a:r>
              <a:rPr lang="ko-KR" altLang="en-US" sz="1100" dirty="0" smtClean="0"/>
              <a:t>이후에는 등록된 인증서로 로그인 합니다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/>
          </a:p>
          <a:p>
            <a:endParaRPr lang="ko-KR" altLang="en-US" sz="11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974-964A-492F-92DD-0607069A9483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7" name="모서리가 둥근 직사각형 144"/>
          <p:cNvSpPr>
            <a:spLocks noChangeArrowheads="1"/>
          </p:cNvSpPr>
          <p:nvPr/>
        </p:nvSpPr>
        <p:spPr bwMode="auto">
          <a:xfrm>
            <a:off x="279956" y="596043"/>
            <a:ext cx="1997458" cy="1214196"/>
          </a:xfrm>
          <a:prstGeom prst="roundRect">
            <a:avLst>
              <a:gd name="adj" fmla="val 0"/>
            </a:avLst>
          </a:prstGeom>
          <a:solidFill>
            <a:srgbClr val="77A0D7"/>
          </a:soli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8" name="직사각형 37"/>
          <p:cNvSpPr/>
          <p:nvPr/>
        </p:nvSpPr>
        <p:spPr>
          <a:xfrm>
            <a:off x="406702" y="731368"/>
            <a:ext cx="1738407" cy="943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모서리가 둥근 직사각형 43"/>
          <p:cNvSpPr/>
          <p:nvPr/>
        </p:nvSpPr>
        <p:spPr bwMode="auto">
          <a:xfrm>
            <a:off x="272549" y="1894463"/>
            <a:ext cx="1996531" cy="700296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922512" y="787643"/>
            <a:ext cx="723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spc="-150" dirty="0" smtClean="0">
                <a:solidFill>
                  <a:srgbClr val="77A0D7"/>
                </a:solidFill>
                <a:latin typeface="+mj-ea"/>
                <a:ea typeface="+mj-ea"/>
              </a:rPr>
              <a:t>01</a:t>
            </a:r>
          </a:p>
          <a:p>
            <a:pPr algn="ctr"/>
            <a:r>
              <a:rPr lang="ko-KR" altLang="en-US" sz="1200" spc="-150" dirty="0" smtClean="0">
                <a:solidFill>
                  <a:srgbClr val="77A0D7"/>
                </a:solidFill>
              </a:rPr>
              <a:t>사용신청</a:t>
            </a:r>
            <a:endParaRPr lang="ko-KR" altLang="en-US" sz="1200" spc="-150" dirty="0">
              <a:solidFill>
                <a:srgbClr val="77A0D7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363090" y="1988949"/>
            <a:ext cx="1846613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400"/>
              </a:spcBef>
              <a:buFontTx/>
              <a:buChar char="-"/>
            </a:pPr>
            <a:r>
              <a:rPr lang="ko-KR" altLang="en-US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기관이용 사전논의 </a:t>
            </a:r>
            <a:endParaRPr lang="en-US" altLang="ko-KR" sz="1000" spc="-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spcBef>
                <a:spcPts val="400"/>
              </a:spcBef>
              <a:buFontTx/>
              <a:buChar char="-"/>
            </a:pPr>
            <a:r>
              <a:rPr lang="ko-KR" altLang="en-US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이용 담당자의 </a:t>
            </a:r>
            <a:r>
              <a:rPr lang="en-US" altLang="ko-KR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 </a:t>
            </a:r>
            <a:r>
              <a:rPr lang="ko-KR" altLang="en-US" sz="10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허용신청</a:t>
            </a:r>
            <a:endParaRPr lang="en-US" altLang="ko-KR" sz="1000" spc="-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400"/>
              </a:spcBef>
            </a:pPr>
            <a:endParaRPr lang="en-US" altLang="ko-KR" sz="1000" spc="-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줄무늬가 있는 오른쪽 화살표 46"/>
          <p:cNvSpPr/>
          <p:nvPr/>
        </p:nvSpPr>
        <p:spPr>
          <a:xfrm rot="5400000">
            <a:off x="1012808" y="2547738"/>
            <a:ext cx="273588" cy="636432"/>
          </a:xfrm>
          <a:prstGeom prst="stripedRightArrow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93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부제목 2"/>
          <p:cNvSpPr txBox="1">
            <a:spLocks/>
          </p:cNvSpPr>
          <p:nvPr/>
        </p:nvSpPr>
        <p:spPr>
          <a:xfrm>
            <a:off x="8866961" y="74134"/>
            <a:ext cx="2947072" cy="39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300" spc="-150" dirty="0" smtClean="0">
                <a:solidFill>
                  <a:schemeClr val="bg1"/>
                </a:solidFill>
              </a:rPr>
              <a:t>과학기술자료 표준관리시스템 </a:t>
            </a:r>
            <a:endParaRPr lang="ko-KR" altLang="en-US" sz="1300" spc="-150" dirty="0">
              <a:solidFill>
                <a:schemeClr val="bg1"/>
              </a:solidFill>
            </a:endParaRPr>
          </a:p>
        </p:txBody>
      </p:sp>
      <p:sp>
        <p:nvSpPr>
          <p:cNvPr id="14" name="부제목 2"/>
          <p:cNvSpPr txBox="1">
            <a:spLocks/>
          </p:cNvSpPr>
          <p:nvPr/>
        </p:nvSpPr>
        <p:spPr>
          <a:xfrm>
            <a:off x="28028" y="79554"/>
            <a:ext cx="2947072" cy="39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altLang="ko-KR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ko-KR" altLang="en-US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인증절차 </a:t>
            </a:r>
            <a:r>
              <a:rPr lang="en-US" altLang="ko-KR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ko-KR" altLang="en-US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가입신청</a:t>
            </a:r>
            <a:endParaRPr lang="ko-KR" altLang="en-US" sz="15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53600" y="609600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 smtClean="0"/>
              <a:t>가입신청</a:t>
            </a:r>
            <a:endParaRPr lang="en-US" altLang="ko-KR" dirty="0" smtClean="0"/>
          </a:p>
        </p:txBody>
      </p:sp>
      <p:pic>
        <p:nvPicPr>
          <p:cNvPr id="28" name="그림 2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8" y="1687890"/>
            <a:ext cx="4373955" cy="2592812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9753600" y="978932"/>
            <a:ext cx="2324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로그인 창 하단의 링크를 클릭하여 회원가입을 신청합니다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/>
          </a:p>
          <a:p>
            <a:r>
              <a:rPr lang="ko-KR" altLang="en-US" sz="1100" dirty="0" smtClean="0"/>
              <a:t>이름은 향후 사용할 인증서 상의 이름과 일치하여야 합니다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/>
          </a:p>
          <a:p>
            <a:r>
              <a:rPr lang="ko-KR" altLang="en-US" sz="1100" dirty="0" smtClean="0"/>
              <a:t>회원가입이 완료된 후에는 운영자의 승인 처리 과정이 필요합니다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pic>
        <p:nvPicPr>
          <p:cNvPr id="38" name="그림 3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528" y="1687890"/>
            <a:ext cx="3582353" cy="380238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44" name="그림 4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143" y="4449154"/>
            <a:ext cx="2605088" cy="1618298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cxnSp>
        <p:nvCxnSpPr>
          <p:cNvPr id="3" name="꺾인 연결선 2"/>
          <p:cNvCxnSpPr/>
          <p:nvPr/>
        </p:nvCxnSpPr>
        <p:spPr>
          <a:xfrm flipV="1">
            <a:off x="2185060" y="1909868"/>
            <a:ext cx="3559468" cy="1539914"/>
          </a:xfrm>
          <a:prstGeom prst="bentConnector3">
            <a:avLst>
              <a:gd name="adj1" fmla="val 50000"/>
            </a:avLst>
          </a:prstGeom>
          <a:ln>
            <a:tailEnd type="triangl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꺾인 연결선 44"/>
          <p:cNvCxnSpPr>
            <a:endCxn id="44" idx="3"/>
          </p:cNvCxnSpPr>
          <p:nvPr/>
        </p:nvCxnSpPr>
        <p:spPr>
          <a:xfrm rot="10800000" flipV="1">
            <a:off x="5474232" y="5239807"/>
            <a:ext cx="1559029" cy="18496"/>
          </a:xfrm>
          <a:prstGeom prst="bentConnector3">
            <a:avLst>
              <a:gd name="adj1" fmla="val 50000"/>
            </a:avLst>
          </a:prstGeom>
          <a:ln>
            <a:tailEnd type="triangl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2131428" y="1602090"/>
            <a:ext cx="310995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altLang="ko-KR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7284767" y="1606331"/>
            <a:ext cx="310995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en-US" altLang="ko-KR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073588" y="4347593"/>
            <a:ext cx="310995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en-US" altLang="ko-KR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974-964A-492F-92DD-0607069A9483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15340" y="609600"/>
            <a:ext cx="752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※ </a:t>
            </a:r>
            <a:r>
              <a:rPr lang="ko-KR" altLang="en-US" dirty="0" smtClean="0"/>
              <a:t>접속주소 </a:t>
            </a:r>
            <a:r>
              <a:rPr lang="en-US" altLang="ko-KR" dirty="0" smtClean="0"/>
              <a:t>: </a:t>
            </a:r>
            <a:r>
              <a:rPr lang="en-US" altLang="ko-KR" dirty="0" smtClean="0">
                <a:hlinkClick r:id="rId5"/>
              </a:rPr>
              <a:t>https://nsmdata.science.go.kr</a:t>
            </a:r>
            <a:r>
              <a:rPr lang="en-US" altLang="ko-KR" dirty="0" smtClean="0"/>
              <a:t>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(</a:t>
            </a:r>
            <a:r>
              <a:rPr lang="ko-KR" altLang="en-US" dirty="0" err="1" smtClean="0"/>
              <a:t>인터넷망</a:t>
            </a:r>
            <a:r>
              <a:rPr lang="en-US" altLang="ko-KR" dirty="0" smtClean="0"/>
              <a:t>, </a:t>
            </a:r>
            <a:r>
              <a:rPr lang="ko-KR" altLang="en-US" dirty="0" smtClean="0"/>
              <a:t>허용된 </a:t>
            </a:r>
            <a:r>
              <a:rPr lang="en-US" altLang="ko-KR" dirty="0" smtClean="0"/>
              <a:t>IP</a:t>
            </a:r>
            <a:r>
              <a:rPr lang="ko-KR" altLang="en-US" dirty="0" smtClean="0"/>
              <a:t>에서만 접속가능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5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5" y="675501"/>
            <a:ext cx="4958080" cy="350520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3" name="부제목 2"/>
          <p:cNvSpPr txBox="1">
            <a:spLocks/>
          </p:cNvSpPr>
          <p:nvPr/>
        </p:nvSpPr>
        <p:spPr>
          <a:xfrm>
            <a:off x="8866961" y="74134"/>
            <a:ext cx="2947072" cy="39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300" spc="-150" dirty="0" smtClean="0">
                <a:solidFill>
                  <a:schemeClr val="bg1"/>
                </a:solidFill>
              </a:rPr>
              <a:t>과학기술자료 표준관리시스템 </a:t>
            </a:r>
            <a:endParaRPr lang="ko-KR" altLang="en-US" sz="1300" spc="-150" dirty="0">
              <a:solidFill>
                <a:schemeClr val="bg1"/>
              </a:solidFill>
            </a:endParaRPr>
          </a:p>
        </p:txBody>
      </p:sp>
      <p:sp>
        <p:nvSpPr>
          <p:cNvPr id="14" name="부제목 2"/>
          <p:cNvSpPr txBox="1">
            <a:spLocks/>
          </p:cNvSpPr>
          <p:nvPr/>
        </p:nvSpPr>
        <p:spPr>
          <a:xfrm>
            <a:off x="28028" y="79554"/>
            <a:ext cx="2947072" cy="39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 </a:t>
            </a:r>
            <a:r>
              <a:rPr lang="en-US" altLang="ko-KR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ko-KR" altLang="en-US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인증절차 </a:t>
            </a:r>
            <a:r>
              <a:rPr lang="en-US" altLang="ko-KR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ko-KR" altLang="en-US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인증서 등록</a:t>
            </a:r>
            <a:endParaRPr lang="ko-KR" altLang="en-US" sz="15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53600" y="609600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 smtClean="0"/>
              <a:t>인증서 등록</a:t>
            </a:r>
            <a:endParaRPr lang="en-US" altLang="ko-KR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9753600" y="978932"/>
            <a:ext cx="23241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표준관리시스템은 본인의 인증서를 통한 로그인만 허용하고 있으므로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회원가입이 승인된 후에 본인 </a:t>
            </a:r>
            <a:r>
              <a:rPr lang="en-US" altLang="ko-KR" sz="1100" dirty="0" smtClean="0"/>
              <a:t>ID</a:t>
            </a:r>
            <a:r>
              <a:rPr lang="ko-KR" altLang="en-US" sz="1100" dirty="0" smtClean="0"/>
              <a:t>에 대한 인증서 등록이 </a:t>
            </a:r>
            <a:r>
              <a:rPr lang="en-US" altLang="ko-KR" sz="1100" dirty="0" smtClean="0"/>
              <a:t>1</a:t>
            </a:r>
            <a:r>
              <a:rPr lang="ko-KR" altLang="en-US" sz="1100" dirty="0" smtClean="0"/>
              <a:t>회 필요합니다</a:t>
            </a:r>
            <a:r>
              <a:rPr lang="en-US" altLang="ko-KR" sz="1100" dirty="0" smtClean="0"/>
              <a:t>. </a:t>
            </a: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앞 절차에서 회원가입을 진행하였고 운영자의 승인처리가 완료되어야 인증서 등록 진행이 가능합니다 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/>
          </a:p>
          <a:p>
            <a:r>
              <a:rPr lang="ko-KR" altLang="en-US" sz="1100" dirty="0" smtClean="0"/>
              <a:t>로그인 창 하단의 링크를 클릭하여 인증서등록을 수행합니다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</p:txBody>
      </p:sp>
      <p:cxnSp>
        <p:nvCxnSpPr>
          <p:cNvPr id="3" name="꺾인 연결선 2"/>
          <p:cNvCxnSpPr/>
          <p:nvPr/>
        </p:nvCxnSpPr>
        <p:spPr>
          <a:xfrm flipV="1">
            <a:off x="3383280" y="1767840"/>
            <a:ext cx="2298686" cy="1256146"/>
          </a:xfrm>
          <a:prstGeom prst="bentConnector3">
            <a:avLst>
              <a:gd name="adj1" fmla="val 50000"/>
            </a:avLst>
          </a:prstGeom>
          <a:ln>
            <a:tailEnd type="triangl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2558147" y="609600"/>
            <a:ext cx="310995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altLang="ko-KR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그림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966" y="917377"/>
            <a:ext cx="3339533" cy="2437761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6" name="직사각형 45"/>
          <p:cNvSpPr/>
          <p:nvPr/>
        </p:nvSpPr>
        <p:spPr>
          <a:xfrm>
            <a:off x="7205789" y="763488"/>
            <a:ext cx="310995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en-US" altLang="ko-KR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669" y="3232078"/>
            <a:ext cx="2262292" cy="3021775"/>
          </a:xfrm>
          <a:prstGeom prst="rect">
            <a:avLst/>
          </a:prstGeom>
        </p:spPr>
      </p:pic>
      <p:cxnSp>
        <p:nvCxnSpPr>
          <p:cNvPr id="21" name="꺾인 연결선 20"/>
          <p:cNvCxnSpPr>
            <a:endCxn id="7" idx="3"/>
          </p:cNvCxnSpPr>
          <p:nvPr/>
        </p:nvCxnSpPr>
        <p:spPr>
          <a:xfrm rot="5400000">
            <a:off x="6476997" y="3027323"/>
            <a:ext cx="2157607" cy="1273678"/>
          </a:xfrm>
          <a:prstGeom prst="bentConnector2">
            <a:avLst/>
          </a:prstGeom>
          <a:ln>
            <a:tailEnd type="triangl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직사각형 46"/>
          <p:cNvSpPr/>
          <p:nvPr/>
        </p:nvSpPr>
        <p:spPr>
          <a:xfrm>
            <a:off x="5632317" y="3140678"/>
            <a:ext cx="310995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en-US" altLang="ko-KR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974-964A-492F-92DD-0607069A948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99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부제목 2"/>
          <p:cNvSpPr txBox="1">
            <a:spLocks/>
          </p:cNvSpPr>
          <p:nvPr/>
        </p:nvSpPr>
        <p:spPr>
          <a:xfrm>
            <a:off x="8866961" y="74134"/>
            <a:ext cx="2947072" cy="39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300" spc="-150" dirty="0" smtClean="0">
                <a:solidFill>
                  <a:schemeClr val="bg1"/>
                </a:solidFill>
              </a:rPr>
              <a:t>과학기술자료 표준관리시스템 </a:t>
            </a:r>
            <a:endParaRPr lang="ko-KR" altLang="en-US" sz="1300" spc="-150" dirty="0">
              <a:solidFill>
                <a:schemeClr val="bg1"/>
              </a:solidFill>
            </a:endParaRPr>
          </a:p>
        </p:txBody>
      </p:sp>
      <p:sp>
        <p:nvSpPr>
          <p:cNvPr id="14" name="부제목 2"/>
          <p:cNvSpPr txBox="1">
            <a:spLocks/>
          </p:cNvSpPr>
          <p:nvPr/>
        </p:nvSpPr>
        <p:spPr>
          <a:xfrm>
            <a:off x="28028" y="79554"/>
            <a:ext cx="3446692" cy="39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 </a:t>
            </a:r>
            <a:r>
              <a:rPr lang="ko-KR" altLang="en-US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인증절차 </a:t>
            </a:r>
            <a:r>
              <a:rPr lang="en-US" altLang="ko-KR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ko-KR" altLang="en-US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인증서 등록 시 결과 메시지</a:t>
            </a:r>
            <a:endParaRPr lang="ko-KR" altLang="en-US" sz="15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53600" y="609600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 smtClean="0"/>
              <a:t>인증서 등록</a:t>
            </a:r>
            <a:endParaRPr lang="en-US" altLang="ko-KR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9753600" y="978932"/>
            <a:ext cx="2324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인증서 등록 시 </a:t>
            </a:r>
            <a:r>
              <a:rPr lang="ko-KR" altLang="en-US" sz="1100" dirty="0" err="1" smtClean="0"/>
              <a:t>상황별</a:t>
            </a:r>
            <a:r>
              <a:rPr lang="ko-KR" altLang="en-US" sz="1100" dirty="0" smtClean="0"/>
              <a:t> 메시지 유형은 다음과 같습니다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/>
          </a:p>
          <a:p>
            <a:pPr marL="228600" indent="-228600">
              <a:buAutoNum type="arabicParenR"/>
            </a:pPr>
            <a:r>
              <a:rPr lang="ko-KR" altLang="en-US" sz="1100" dirty="0" smtClean="0"/>
              <a:t>실패 </a:t>
            </a:r>
            <a:r>
              <a:rPr lang="en-US" altLang="ko-KR" sz="1100" dirty="0" smtClean="0"/>
              <a:t>(ID</a:t>
            </a:r>
            <a:r>
              <a:rPr lang="ko-KR" altLang="en-US" sz="1100" dirty="0" err="1" smtClean="0"/>
              <a:t>미존재</a:t>
            </a:r>
            <a:r>
              <a:rPr lang="en-US" altLang="ko-KR" sz="1100" dirty="0" smtClean="0"/>
              <a:t>, </a:t>
            </a:r>
            <a:r>
              <a:rPr lang="ko-KR" altLang="en-US" sz="1100" dirty="0" err="1" smtClean="0"/>
              <a:t>미승인</a:t>
            </a:r>
            <a:r>
              <a:rPr lang="en-US" altLang="ko-KR" sz="1100" dirty="0" smtClean="0"/>
              <a:t>)</a:t>
            </a:r>
          </a:p>
          <a:p>
            <a:pPr marL="228600" indent="-228600">
              <a:buAutoNum type="arabicParenR"/>
            </a:pPr>
            <a:r>
              <a:rPr lang="ko-KR" altLang="en-US" sz="1100" dirty="0" smtClean="0"/>
              <a:t>실패 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이름 </a:t>
            </a:r>
            <a:r>
              <a:rPr lang="ko-KR" altLang="en-US" sz="1100" dirty="0" err="1" smtClean="0"/>
              <a:t>미일치</a:t>
            </a:r>
            <a:r>
              <a:rPr lang="en-US" altLang="ko-KR" sz="1100" dirty="0" smtClean="0"/>
              <a:t>)</a:t>
            </a:r>
          </a:p>
          <a:p>
            <a:pPr marL="228600" indent="-228600">
              <a:buAutoNum type="arabicParenR"/>
            </a:pPr>
            <a:r>
              <a:rPr lang="ko-KR" altLang="en-US" sz="1100" dirty="0" smtClean="0"/>
              <a:t>인증서 등록 완료</a:t>
            </a:r>
            <a:endParaRPr lang="ko-KR" altLang="en-US" sz="1100" dirty="0"/>
          </a:p>
        </p:txBody>
      </p:sp>
      <p:pic>
        <p:nvPicPr>
          <p:cNvPr id="8" name="그림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1524714"/>
            <a:ext cx="4276725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88" y="1524714"/>
            <a:ext cx="4276725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그림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47" y="4238625"/>
            <a:ext cx="4314825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직사각형 10"/>
          <p:cNvSpPr/>
          <p:nvPr/>
        </p:nvSpPr>
        <p:spPr>
          <a:xfrm>
            <a:off x="1963787" y="1310640"/>
            <a:ext cx="310995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altLang="ko-KR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095172" y="1310640"/>
            <a:ext cx="310995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en-US" altLang="ko-KR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699367" y="3985260"/>
            <a:ext cx="310995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en-US" altLang="ko-KR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974-964A-492F-92DD-0607069A948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9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부제목 2"/>
          <p:cNvSpPr txBox="1">
            <a:spLocks/>
          </p:cNvSpPr>
          <p:nvPr/>
        </p:nvSpPr>
        <p:spPr>
          <a:xfrm>
            <a:off x="8866961" y="74134"/>
            <a:ext cx="2947072" cy="39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300" spc="-150" dirty="0" smtClean="0">
                <a:solidFill>
                  <a:schemeClr val="bg1"/>
                </a:solidFill>
              </a:rPr>
              <a:t>과학기술자료 표준관리시스템 </a:t>
            </a:r>
            <a:endParaRPr lang="ko-KR" altLang="en-US" sz="1300" spc="-150" dirty="0">
              <a:solidFill>
                <a:schemeClr val="bg1"/>
              </a:solidFill>
            </a:endParaRPr>
          </a:p>
        </p:txBody>
      </p:sp>
      <p:sp>
        <p:nvSpPr>
          <p:cNvPr id="14" name="부제목 2"/>
          <p:cNvSpPr txBox="1">
            <a:spLocks/>
          </p:cNvSpPr>
          <p:nvPr/>
        </p:nvSpPr>
        <p:spPr>
          <a:xfrm>
            <a:off x="28028" y="79554"/>
            <a:ext cx="3309532" cy="39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 </a:t>
            </a:r>
            <a:r>
              <a:rPr lang="en-US" altLang="ko-KR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ko-KR" altLang="en-US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인증절차 </a:t>
            </a:r>
            <a:r>
              <a:rPr lang="en-US" altLang="ko-KR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ko-KR" altLang="en-US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가입승인처리</a:t>
            </a:r>
            <a:r>
              <a:rPr lang="en-US" altLang="ko-KR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기관운영자</a:t>
            </a:r>
            <a:r>
              <a:rPr lang="en-US" altLang="ko-KR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ko-KR" altLang="en-US" sz="15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53600" y="609600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 smtClean="0"/>
              <a:t>가입승인처리</a:t>
            </a:r>
            <a:endParaRPr lang="en-US" altLang="ko-KR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9753600" y="978932"/>
            <a:ext cx="2324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기관운영자는 총괄관리자로부터 부여된 권한으로 로그인하여 </a:t>
            </a:r>
            <a:r>
              <a:rPr lang="en-US" altLang="ko-KR" sz="1100" dirty="0" smtClean="0"/>
              <a:t>“</a:t>
            </a:r>
            <a:r>
              <a:rPr lang="ko-KR" altLang="en-US" sz="1100" dirty="0" smtClean="0"/>
              <a:t>회원관리</a:t>
            </a:r>
            <a:r>
              <a:rPr lang="en-US" altLang="ko-KR" sz="1100" dirty="0" smtClean="0"/>
              <a:t>” </a:t>
            </a:r>
            <a:r>
              <a:rPr lang="ko-KR" altLang="en-US" sz="1100" dirty="0" smtClean="0"/>
              <a:t>기능을 통하여 일반회원의 가입신청을 승인 처리합니다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/>
          </a:p>
          <a:p>
            <a:endParaRPr lang="en-US" altLang="ko-KR" sz="1100" dirty="0"/>
          </a:p>
        </p:txBody>
      </p:sp>
      <p:pic>
        <p:nvPicPr>
          <p:cNvPr id="15" name="그림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1" y="1668802"/>
            <a:ext cx="6723698" cy="405384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6" name="그림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022" y="609600"/>
            <a:ext cx="5319395" cy="3490595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7" name="직사각형 16"/>
          <p:cNvSpPr/>
          <p:nvPr/>
        </p:nvSpPr>
        <p:spPr>
          <a:xfrm>
            <a:off x="2885807" y="1448291"/>
            <a:ext cx="310995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altLang="ko-KR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80859" y="383669"/>
            <a:ext cx="310995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en-US" altLang="ko-KR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19" name="꺾인 연결선 18"/>
          <p:cNvCxnSpPr/>
          <p:nvPr/>
        </p:nvCxnSpPr>
        <p:spPr>
          <a:xfrm flipV="1">
            <a:off x="6286500" y="4100195"/>
            <a:ext cx="1440180" cy="1294765"/>
          </a:xfrm>
          <a:prstGeom prst="bentConnector3">
            <a:avLst>
              <a:gd name="adj1" fmla="val 100265"/>
            </a:avLst>
          </a:prstGeom>
          <a:ln>
            <a:tailEnd type="triangl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974-964A-492F-92DD-0607069A948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74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53600" y="609600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 smtClean="0"/>
              <a:t>기능 개요</a:t>
            </a:r>
            <a:endParaRPr lang="en-US" altLang="ko-KR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753600" y="978932"/>
            <a:ext cx="23241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+mn-ea"/>
              </a:rPr>
              <a:t>[</a:t>
            </a:r>
            <a:r>
              <a:rPr lang="ko-KR" altLang="en-US" sz="1100" dirty="0">
                <a:latin typeface="+mn-ea"/>
              </a:rPr>
              <a:t>검색</a:t>
            </a:r>
            <a:r>
              <a:rPr lang="en-US" altLang="ko-KR" sz="1100" dirty="0">
                <a:latin typeface="+mn-ea"/>
              </a:rPr>
              <a:t>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+mn-ea"/>
              </a:rPr>
              <a:t>다양한 조건 적용으로 등록 소장품을 조회</a:t>
            </a:r>
            <a:endParaRPr lang="en-US" altLang="ko-KR" sz="1100" dirty="0">
              <a:latin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+mn-ea"/>
            </a:endParaRPr>
          </a:p>
          <a:p>
            <a:r>
              <a:rPr lang="en-US" altLang="ko-KR" sz="1100" dirty="0">
                <a:latin typeface="+mn-ea"/>
              </a:rPr>
              <a:t>[</a:t>
            </a:r>
            <a:r>
              <a:rPr lang="ko-KR" altLang="en-US" sz="1100" dirty="0">
                <a:latin typeface="+mn-ea"/>
              </a:rPr>
              <a:t>통계</a:t>
            </a:r>
            <a:r>
              <a:rPr lang="en-US" altLang="ko-KR" sz="1100" dirty="0">
                <a:latin typeface="+mn-ea"/>
              </a:rPr>
              <a:t>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+mn-ea"/>
              </a:rPr>
              <a:t>자료등록 건</a:t>
            </a:r>
            <a:r>
              <a:rPr lang="en-US" altLang="ko-KR" sz="1100" dirty="0">
                <a:latin typeface="+mn-ea"/>
              </a:rPr>
              <a:t>/</a:t>
            </a:r>
            <a:r>
              <a:rPr lang="ko-KR" altLang="en-US" sz="1100" dirty="0">
                <a:latin typeface="+mn-ea"/>
              </a:rPr>
              <a:t>점 현황을 선택 항목별로 조회</a:t>
            </a:r>
            <a:endParaRPr lang="en-US" altLang="ko-KR" sz="1100" dirty="0">
              <a:latin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+mn-ea"/>
            </a:endParaRPr>
          </a:p>
          <a:p>
            <a:r>
              <a:rPr lang="en-US" altLang="ko-KR" sz="1100" dirty="0">
                <a:latin typeface="+mn-ea"/>
              </a:rPr>
              <a:t>[</a:t>
            </a:r>
            <a:r>
              <a:rPr lang="ko-KR" altLang="en-US" sz="1100" dirty="0">
                <a:latin typeface="+mn-ea"/>
              </a:rPr>
              <a:t>출력</a:t>
            </a:r>
            <a:r>
              <a:rPr lang="en-US" altLang="ko-KR" sz="1100" dirty="0">
                <a:latin typeface="+mn-ea"/>
              </a:rPr>
              <a:t>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+mn-ea"/>
              </a:rPr>
              <a:t>선택 자료에 대한 관리카드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기증증서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관리대장 등의 양식 </a:t>
            </a:r>
            <a:r>
              <a:rPr lang="ko-KR" altLang="en-US" sz="1100" dirty="0" err="1">
                <a:latin typeface="+mn-ea"/>
              </a:rPr>
              <a:t>프린팅</a:t>
            </a:r>
            <a:endParaRPr lang="en-US" altLang="ko-KR" sz="1100" dirty="0">
              <a:latin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+mn-ea"/>
            </a:endParaRPr>
          </a:p>
          <a:p>
            <a:r>
              <a:rPr lang="en-US" altLang="ko-KR" sz="1100" dirty="0">
                <a:latin typeface="+mn-ea"/>
              </a:rPr>
              <a:t>[</a:t>
            </a:r>
            <a:r>
              <a:rPr lang="ko-KR" altLang="en-US" sz="1100" dirty="0">
                <a:latin typeface="+mn-ea"/>
              </a:rPr>
              <a:t>소장품관리</a:t>
            </a:r>
            <a:r>
              <a:rPr lang="en-US" altLang="ko-KR" sz="1100" dirty="0">
                <a:latin typeface="+mn-ea"/>
              </a:rPr>
              <a:t>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+mn-ea"/>
              </a:rPr>
              <a:t>소장품 항목 정보와 이미지 자료를 등록관리</a:t>
            </a:r>
            <a:endParaRPr lang="en-US" altLang="ko-KR" sz="1100" dirty="0">
              <a:latin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+mn-ea"/>
              </a:rPr>
              <a:t>e</a:t>
            </a:r>
            <a:r>
              <a:rPr lang="ko-KR" altLang="en-US" sz="1100" dirty="0">
                <a:latin typeface="+mn-ea"/>
              </a:rPr>
              <a:t>과학기술자료관으로 연계전송</a:t>
            </a:r>
            <a:r>
              <a:rPr lang="en-US" altLang="ko-KR" sz="1100" dirty="0">
                <a:latin typeface="+mn-ea"/>
              </a:rPr>
              <a:t>(</a:t>
            </a:r>
            <a:r>
              <a:rPr lang="ko-KR" altLang="en-US" sz="1100" dirty="0" err="1">
                <a:latin typeface="+mn-ea"/>
              </a:rPr>
              <a:t>대민공개</a:t>
            </a:r>
            <a:r>
              <a:rPr lang="en-US" altLang="ko-KR" sz="1100" dirty="0">
                <a:latin typeface="+mn-ea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+mn-ea"/>
            </a:endParaRPr>
          </a:p>
          <a:p>
            <a:r>
              <a:rPr lang="en-US" altLang="ko-KR" sz="1100" dirty="0">
                <a:latin typeface="+mn-ea"/>
              </a:rPr>
              <a:t>[</a:t>
            </a:r>
            <a:r>
              <a:rPr lang="ko-KR" altLang="en-US" sz="1100" dirty="0">
                <a:latin typeface="+mn-ea"/>
              </a:rPr>
              <a:t>입출관리</a:t>
            </a:r>
            <a:r>
              <a:rPr lang="en-US" altLang="ko-KR" sz="1100" dirty="0">
                <a:latin typeface="+mn-ea"/>
              </a:rPr>
              <a:t>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 err="1">
                <a:latin typeface="+mn-ea"/>
              </a:rPr>
              <a:t>수장고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RFID </a:t>
            </a:r>
            <a:r>
              <a:rPr lang="ko-KR" altLang="en-US" sz="1100" dirty="0">
                <a:latin typeface="+mn-ea"/>
              </a:rPr>
              <a:t>시스템과 </a:t>
            </a:r>
            <a:r>
              <a:rPr lang="ko-KR" altLang="en-US" sz="1100" dirty="0" smtClean="0">
                <a:latin typeface="+mn-ea"/>
              </a:rPr>
              <a:t>연계관리</a:t>
            </a:r>
            <a:endParaRPr lang="en-US" altLang="ko-KR" sz="1100" dirty="0" smtClean="0">
              <a:latin typeface="+mn-ea"/>
            </a:endParaRPr>
          </a:p>
          <a:p>
            <a:endParaRPr lang="en-US" altLang="ko-KR" sz="1100" dirty="0">
              <a:latin typeface="+mn-ea"/>
            </a:endParaRPr>
          </a:p>
          <a:p>
            <a:r>
              <a:rPr lang="en-US" altLang="ko-KR" sz="1100" dirty="0" smtClean="0">
                <a:latin typeface="+mn-ea"/>
              </a:rPr>
              <a:t>[</a:t>
            </a:r>
            <a:r>
              <a:rPr lang="ko-KR" altLang="en-US" sz="1100" dirty="0" smtClean="0">
                <a:latin typeface="+mn-ea"/>
              </a:rPr>
              <a:t>고객센터</a:t>
            </a:r>
            <a:r>
              <a:rPr lang="en-US" altLang="ko-KR" sz="1100" dirty="0" smtClean="0">
                <a:latin typeface="+mn-ea"/>
              </a:rPr>
              <a:t>]</a:t>
            </a:r>
            <a:endParaRPr lang="en-US" altLang="ko-KR" sz="1100" dirty="0">
              <a:latin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latin typeface="+mn-ea"/>
              </a:rPr>
              <a:t>게시판</a:t>
            </a:r>
            <a:endParaRPr lang="en-US" altLang="ko-KR" sz="1100" dirty="0" smtClean="0">
              <a:latin typeface="+mn-ea"/>
            </a:endParaRPr>
          </a:p>
          <a:p>
            <a:endParaRPr lang="en-US" altLang="ko-KR" sz="1100" dirty="0">
              <a:latin typeface="+mn-ea"/>
            </a:endParaRPr>
          </a:p>
          <a:p>
            <a:r>
              <a:rPr lang="en-US" altLang="ko-KR" sz="1100" dirty="0" smtClean="0">
                <a:solidFill>
                  <a:srgbClr val="0070C0"/>
                </a:solidFill>
                <a:latin typeface="+mn-ea"/>
              </a:rPr>
              <a:t>[</a:t>
            </a:r>
            <a:r>
              <a:rPr lang="ko-KR" altLang="en-US" sz="1100" dirty="0" smtClean="0">
                <a:solidFill>
                  <a:srgbClr val="0070C0"/>
                </a:solidFill>
                <a:latin typeface="+mn-ea"/>
              </a:rPr>
              <a:t>기관운영자</a:t>
            </a:r>
            <a:r>
              <a:rPr lang="en-US" altLang="ko-KR" sz="1100" dirty="0" smtClean="0">
                <a:solidFill>
                  <a:srgbClr val="0070C0"/>
                </a:solidFill>
                <a:latin typeface="+mn-ea"/>
              </a:rPr>
              <a:t>] </a:t>
            </a:r>
            <a:endParaRPr lang="en-US" altLang="ko-KR" sz="1100" dirty="0">
              <a:solidFill>
                <a:srgbClr val="0070C0"/>
              </a:solidFill>
              <a:latin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solidFill>
                  <a:srgbClr val="0070C0"/>
                </a:solidFill>
                <a:latin typeface="+mn-ea"/>
              </a:rPr>
              <a:t>소속기관 회원관리 및 공통코드 관리</a:t>
            </a:r>
            <a:endParaRPr lang="en-US" altLang="ko-KR" sz="11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28028" y="79554"/>
            <a:ext cx="3446692" cy="39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6. </a:t>
            </a:r>
            <a:r>
              <a:rPr lang="ko-KR" altLang="en-US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기능소개</a:t>
            </a:r>
            <a:r>
              <a:rPr lang="en-US" altLang="ko-KR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ko-KR" altLang="en-US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개요</a:t>
            </a:r>
            <a:endParaRPr lang="ko-KR" altLang="en-US" sz="15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34" y="609600"/>
            <a:ext cx="5156284" cy="2737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421" y="2393476"/>
            <a:ext cx="7216140" cy="3830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부제목 2"/>
          <p:cNvSpPr txBox="1">
            <a:spLocks/>
          </p:cNvSpPr>
          <p:nvPr/>
        </p:nvSpPr>
        <p:spPr>
          <a:xfrm>
            <a:off x="8866961" y="74134"/>
            <a:ext cx="2947072" cy="39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300" spc="-150" dirty="0" smtClean="0">
                <a:solidFill>
                  <a:schemeClr val="bg1"/>
                </a:solidFill>
              </a:rPr>
              <a:t>과학기술자료 표준관리시스템 </a:t>
            </a:r>
            <a:endParaRPr lang="ko-KR" altLang="en-US" sz="1300" spc="-150" dirty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974-964A-492F-92DD-0607069A948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79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53600" y="609600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 smtClean="0"/>
              <a:t>기본검색</a:t>
            </a:r>
            <a:endParaRPr lang="en-US" altLang="ko-KR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53600" y="978932"/>
            <a:ext cx="23241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+mn-ea"/>
              </a:rPr>
              <a:t>[</a:t>
            </a:r>
            <a:r>
              <a:rPr lang="ko-KR" altLang="en-US" sz="1100" dirty="0">
                <a:latin typeface="+mn-ea"/>
              </a:rPr>
              <a:t>검색조건</a:t>
            </a:r>
            <a:r>
              <a:rPr lang="en-US" altLang="ko-KR" sz="1100" dirty="0">
                <a:latin typeface="+mn-ea"/>
              </a:rPr>
              <a:t>] – </a:t>
            </a:r>
            <a:r>
              <a:rPr lang="ko-KR" altLang="en-US" sz="1100" dirty="0">
                <a:latin typeface="+mn-ea"/>
              </a:rPr>
              <a:t>주요항목 설명</a:t>
            </a:r>
            <a:endParaRPr lang="en-US" altLang="ko-KR" sz="1100" dirty="0">
              <a:latin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+mn-ea"/>
              </a:rPr>
              <a:t>소장구분 </a:t>
            </a:r>
            <a:r>
              <a:rPr lang="en-US" altLang="ko-KR" sz="1100" dirty="0">
                <a:latin typeface="+mn-ea"/>
              </a:rPr>
              <a:t>: </a:t>
            </a:r>
            <a:br>
              <a:rPr lang="en-US" altLang="ko-KR" sz="1100" dirty="0">
                <a:latin typeface="+mn-ea"/>
              </a:rPr>
            </a:br>
            <a:r>
              <a:rPr lang="en-US" altLang="ko-KR" sz="1100" dirty="0">
                <a:latin typeface="+mn-ea"/>
              </a:rPr>
              <a:t>- </a:t>
            </a:r>
            <a:r>
              <a:rPr lang="ko-KR" altLang="en-US" sz="1100" dirty="0">
                <a:latin typeface="+mn-ea"/>
              </a:rPr>
              <a:t>자료관할의 구분</a:t>
            </a:r>
            <a:r>
              <a:rPr lang="en-US" altLang="ko-KR" sz="1100" dirty="0">
                <a:latin typeface="+mn-ea"/>
              </a:rPr>
              <a:t/>
            </a:r>
            <a:br>
              <a:rPr lang="en-US" altLang="ko-KR" sz="1100" dirty="0">
                <a:latin typeface="+mn-ea"/>
              </a:rPr>
            </a:br>
            <a:r>
              <a:rPr lang="en-US" altLang="ko-KR" sz="900" dirty="0">
                <a:latin typeface="+mn-ea"/>
              </a:rPr>
              <a:t>  (OO </a:t>
            </a:r>
            <a:r>
              <a:rPr lang="ko-KR" altLang="en-US" sz="900" dirty="0">
                <a:latin typeface="+mn-ea"/>
              </a:rPr>
              <a:t>과학관</a:t>
            </a:r>
            <a:r>
              <a:rPr lang="en-US" altLang="ko-KR" sz="900" dirty="0">
                <a:latin typeface="+mn-ea"/>
              </a:rPr>
              <a:t>)</a:t>
            </a:r>
            <a:br>
              <a:rPr lang="en-US" altLang="ko-KR" sz="900" dirty="0">
                <a:latin typeface="+mn-ea"/>
              </a:rPr>
            </a:br>
            <a:r>
              <a:rPr lang="en-US" altLang="ko-KR" sz="1100" dirty="0">
                <a:latin typeface="+mn-ea"/>
              </a:rPr>
              <a:t>- </a:t>
            </a:r>
            <a:r>
              <a:rPr lang="ko-KR" altLang="en-US" sz="1100" dirty="0" smtClean="0">
                <a:latin typeface="+mn-ea"/>
              </a:rPr>
              <a:t>부여</a:t>
            </a:r>
            <a:r>
              <a:rPr lang="en-US" altLang="ko-KR" sz="1100" dirty="0" smtClean="0">
                <a:latin typeface="+mn-ea"/>
              </a:rPr>
              <a:t>	</a:t>
            </a:r>
            <a:r>
              <a:rPr lang="ko-KR" altLang="en-US" sz="1100" dirty="0" smtClean="0">
                <a:latin typeface="+mn-ea"/>
              </a:rPr>
              <a:t>된 </a:t>
            </a:r>
            <a:r>
              <a:rPr lang="ko-KR" altLang="en-US" sz="1100" dirty="0">
                <a:latin typeface="+mn-ea"/>
              </a:rPr>
              <a:t>권한 별로 제한</a:t>
            </a:r>
            <a:endParaRPr lang="en-US" altLang="ko-KR" sz="1100" dirty="0">
              <a:latin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+mn-ea"/>
              </a:rPr>
              <a:t>소장품범위</a:t>
            </a:r>
            <a:r>
              <a:rPr lang="en-US" altLang="ko-KR" sz="1100" dirty="0">
                <a:latin typeface="+mn-ea"/>
              </a:rPr>
              <a:t>(</a:t>
            </a:r>
            <a:r>
              <a:rPr lang="ko-KR" altLang="en-US" sz="1100" dirty="0">
                <a:latin typeface="+mn-ea"/>
              </a:rPr>
              <a:t>자료번호</a:t>
            </a:r>
            <a:r>
              <a:rPr lang="en-US" altLang="ko-KR" sz="1100" dirty="0">
                <a:latin typeface="+mn-ea"/>
              </a:rPr>
              <a:t>) : </a:t>
            </a:r>
            <a:br>
              <a:rPr lang="en-US" altLang="ko-KR" sz="1100" dirty="0">
                <a:latin typeface="+mn-ea"/>
              </a:rPr>
            </a:br>
            <a:r>
              <a:rPr lang="ko-KR" altLang="en-US" sz="800" dirty="0">
                <a:latin typeface="+mn-ea"/>
              </a:rPr>
              <a:t>소장품번호</a:t>
            </a:r>
            <a:r>
              <a:rPr lang="en-US" altLang="ko-KR" sz="800" dirty="0">
                <a:latin typeface="+mn-ea"/>
              </a:rPr>
              <a:t>(8</a:t>
            </a:r>
            <a:r>
              <a:rPr lang="ko-KR" altLang="en-US" sz="800" dirty="0">
                <a:latin typeface="+mn-ea"/>
              </a:rPr>
              <a:t>자리</a:t>
            </a:r>
            <a:r>
              <a:rPr lang="en-US" altLang="ko-KR" sz="800" dirty="0">
                <a:latin typeface="+mn-ea"/>
              </a:rPr>
              <a:t>)-</a:t>
            </a:r>
            <a:r>
              <a:rPr lang="ko-KR" altLang="en-US" sz="800" dirty="0">
                <a:latin typeface="+mn-ea"/>
              </a:rPr>
              <a:t>세부번호</a:t>
            </a:r>
            <a:r>
              <a:rPr lang="en-US" altLang="ko-KR" sz="800" dirty="0">
                <a:latin typeface="+mn-ea"/>
              </a:rPr>
              <a:t>(3</a:t>
            </a:r>
            <a:r>
              <a:rPr lang="ko-KR" altLang="en-US" sz="800" dirty="0">
                <a:latin typeface="+mn-ea"/>
              </a:rPr>
              <a:t>자리</a:t>
            </a:r>
            <a:r>
              <a:rPr lang="en-US" altLang="ko-KR" sz="800" dirty="0">
                <a:latin typeface="+mn-ea"/>
              </a:rPr>
              <a:t>)</a:t>
            </a:r>
            <a:endParaRPr lang="en-US" altLang="ko-KR" sz="1100" dirty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  </a:t>
            </a:r>
            <a:r>
              <a:rPr lang="ko-KR" altLang="en-US" sz="900" dirty="0">
                <a:latin typeface="+mn-ea"/>
              </a:rPr>
              <a:t>예시</a:t>
            </a:r>
            <a:r>
              <a:rPr lang="en-US" altLang="ko-KR" sz="900" dirty="0">
                <a:latin typeface="+mn-ea"/>
              </a:rPr>
              <a:t>: 12345678-000</a:t>
            </a:r>
          </a:p>
          <a:p>
            <a:endParaRPr lang="en-US" altLang="ko-KR" sz="1050" dirty="0">
              <a:latin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+mn-ea"/>
              </a:rPr>
              <a:t>소장품분류</a:t>
            </a:r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표준분류코드</a:t>
            </a:r>
            <a:r>
              <a:rPr lang="en-US" altLang="ko-KR" sz="1050" dirty="0">
                <a:latin typeface="+mn-ea"/>
              </a:rPr>
              <a:t>) :</a:t>
            </a:r>
          </a:p>
          <a:p>
            <a:r>
              <a:rPr lang="ko-KR" altLang="en-US" sz="900" dirty="0">
                <a:latin typeface="+mn-ea"/>
                <a:sym typeface="Wingdings" panose="05000000000000000000" pitchFamily="2" charset="2"/>
              </a:rPr>
              <a:t>   기초과학</a:t>
            </a:r>
            <a:r>
              <a:rPr lang="en-US" altLang="ko-KR" sz="900" dirty="0">
                <a:latin typeface="+mn-ea"/>
                <a:sym typeface="Wingdings" panose="05000000000000000000" pitchFamily="2" charset="2"/>
              </a:rPr>
              <a:t>   </a:t>
            </a:r>
            <a:r>
              <a:rPr lang="ko-KR" altLang="en-US" sz="900" dirty="0">
                <a:latin typeface="+mn-ea"/>
                <a:sym typeface="Wingdings" panose="05000000000000000000" pitchFamily="2" charset="2"/>
              </a:rPr>
              <a:t>응용과학</a:t>
            </a:r>
            <a:endParaRPr lang="en-US" altLang="ko-KR" sz="900" dirty="0">
              <a:latin typeface="+mn-ea"/>
              <a:sym typeface="Wingdings" panose="05000000000000000000" pitchFamily="2" charset="2"/>
            </a:endParaRPr>
          </a:p>
          <a:p>
            <a:r>
              <a:rPr lang="en-US" altLang="ko-KR" sz="900" dirty="0">
                <a:latin typeface="+mn-ea"/>
              </a:rPr>
              <a:t>   </a:t>
            </a:r>
            <a:r>
              <a:rPr lang="en-US" altLang="ko-KR" sz="900" dirty="0">
                <a:latin typeface="+mn-ea"/>
                <a:sym typeface="Wingdings" panose="05000000000000000000" pitchFamily="2" charset="2"/>
              </a:rPr>
              <a:t></a:t>
            </a:r>
            <a:r>
              <a:rPr lang="ko-KR" altLang="en-US" sz="900" dirty="0">
                <a:latin typeface="+mn-ea"/>
                <a:sym typeface="Wingdings" panose="05000000000000000000" pitchFamily="2" charset="2"/>
              </a:rPr>
              <a:t>산업기술과학기술사</a:t>
            </a:r>
            <a:endParaRPr lang="en-US" altLang="ko-KR" sz="900" dirty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  </a:t>
            </a:r>
            <a:r>
              <a:rPr lang="en-US" altLang="ko-KR" sz="900" dirty="0">
                <a:latin typeface="+mn-ea"/>
                <a:sym typeface="Wingdings" panose="05000000000000000000" pitchFamily="2" charset="2"/>
              </a:rPr>
              <a:t></a:t>
            </a:r>
            <a:r>
              <a:rPr lang="ko-KR" altLang="en-US" sz="900" dirty="0">
                <a:latin typeface="+mn-ea"/>
                <a:sym typeface="Wingdings" panose="05000000000000000000" pitchFamily="2" charset="2"/>
              </a:rPr>
              <a:t>자연사  </a:t>
            </a:r>
            <a:r>
              <a:rPr lang="en-US" altLang="ko-KR" sz="900" dirty="0">
                <a:latin typeface="+mn-ea"/>
                <a:sym typeface="Wingdings" panose="05000000000000000000" pitchFamily="2" charset="2"/>
              </a:rPr>
              <a:t>(</a:t>
            </a:r>
            <a:r>
              <a:rPr lang="ko-KR" altLang="en-US" sz="900" dirty="0" err="1">
                <a:latin typeface="+mn-ea"/>
                <a:sym typeface="Wingdings" panose="05000000000000000000" pitchFamily="2" charset="2"/>
              </a:rPr>
              <a:t>대분류이하</a:t>
            </a:r>
            <a:r>
              <a:rPr lang="ko-KR" altLang="en-US" sz="900" dirty="0">
                <a:latin typeface="+mn-ea"/>
                <a:sym typeface="Wingdings" panose="05000000000000000000" pitchFamily="2" charset="2"/>
              </a:rPr>
              <a:t> </a:t>
            </a:r>
            <a:r>
              <a:rPr lang="en-US" altLang="ko-KR" sz="900" dirty="0">
                <a:latin typeface="+mn-ea"/>
                <a:sym typeface="Wingdings" panose="05000000000000000000" pitchFamily="2" charset="2"/>
              </a:rPr>
              <a:t>3depth)</a:t>
            </a:r>
            <a:endParaRPr lang="en-US" altLang="ko-KR" sz="900" dirty="0">
              <a:latin typeface="+mn-ea"/>
            </a:endParaRPr>
          </a:p>
          <a:p>
            <a:r>
              <a:rPr lang="en-US" altLang="ko-KR" sz="1100" dirty="0">
                <a:latin typeface="+mn-ea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+mn-ea"/>
            </a:endParaRPr>
          </a:p>
          <a:p>
            <a:r>
              <a:rPr lang="en-US" altLang="ko-KR" sz="1100" dirty="0">
                <a:latin typeface="+mn-ea"/>
              </a:rPr>
              <a:t>[</a:t>
            </a:r>
            <a:r>
              <a:rPr lang="ko-KR" altLang="en-US" sz="1100" dirty="0">
                <a:latin typeface="+mn-ea"/>
              </a:rPr>
              <a:t>검색결과</a:t>
            </a:r>
            <a:r>
              <a:rPr lang="en-US" altLang="ko-KR" sz="1100" dirty="0">
                <a:latin typeface="+mn-ea"/>
              </a:rPr>
              <a:t>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+mn-ea"/>
              </a:rPr>
              <a:t>소장품정보 </a:t>
            </a:r>
            <a:r>
              <a:rPr lang="en-US" altLang="ko-KR" sz="1100" dirty="0">
                <a:latin typeface="+mn-ea"/>
              </a:rPr>
              <a:t>: </a:t>
            </a:r>
            <a:br>
              <a:rPr lang="en-US" altLang="ko-KR" sz="1100" dirty="0">
                <a:latin typeface="+mn-ea"/>
              </a:rPr>
            </a:br>
            <a:r>
              <a:rPr lang="ko-KR" altLang="en-US" sz="900" dirty="0">
                <a:latin typeface="+mn-ea"/>
              </a:rPr>
              <a:t>소장품명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지정현황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규격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보관위치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취득정보</a:t>
            </a:r>
            <a:r>
              <a:rPr lang="en-US" altLang="ko-KR" sz="900" dirty="0">
                <a:latin typeface="+mn-ea"/>
              </a:rPr>
              <a:t>.. </a:t>
            </a:r>
            <a:r>
              <a:rPr lang="ko-KR" altLang="en-US" sz="900" dirty="0">
                <a:latin typeface="+mn-ea"/>
              </a:rPr>
              <a:t>등 </a:t>
            </a:r>
            <a:r>
              <a:rPr lang="en-US" altLang="ko-KR" sz="900" dirty="0">
                <a:latin typeface="+mn-ea"/>
              </a:rPr>
              <a:t>100</a:t>
            </a:r>
            <a:r>
              <a:rPr lang="ko-KR" altLang="en-US" sz="900" dirty="0" err="1">
                <a:latin typeface="+mn-ea"/>
              </a:rPr>
              <a:t>여개</a:t>
            </a:r>
            <a:r>
              <a:rPr lang="ko-KR" altLang="en-US" sz="900" dirty="0">
                <a:latin typeface="+mn-ea"/>
              </a:rPr>
              <a:t> 항목</a:t>
            </a:r>
            <a:endParaRPr lang="en-US" altLang="ko-KR" sz="900" dirty="0">
              <a:latin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+mn-ea"/>
              </a:rPr>
              <a:t>소장품이미지 </a:t>
            </a:r>
            <a:r>
              <a:rPr lang="en-US" altLang="ko-KR" sz="1100" dirty="0">
                <a:latin typeface="+mn-ea"/>
              </a:rPr>
              <a:t>: </a:t>
            </a:r>
            <a:br>
              <a:rPr lang="en-US" altLang="ko-KR" sz="1100" dirty="0">
                <a:latin typeface="+mn-ea"/>
              </a:rPr>
            </a:br>
            <a:r>
              <a:rPr lang="ko-KR" altLang="en-US" sz="900" dirty="0">
                <a:latin typeface="+mn-ea"/>
              </a:rPr>
              <a:t>대표이미지 및 여러 개 이미지 등록관리</a:t>
            </a:r>
            <a:endParaRPr lang="en-US" altLang="ko-KR" sz="900" dirty="0">
              <a:latin typeface="+mn-ea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28028" y="79554"/>
            <a:ext cx="3446692" cy="39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7. </a:t>
            </a:r>
            <a:r>
              <a:rPr lang="ko-KR" altLang="en-US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기능소개 </a:t>
            </a:r>
            <a:r>
              <a:rPr lang="en-US" altLang="ko-KR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ko-KR" altLang="en-US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예</a:t>
            </a:r>
            <a:r>
              <a:rPr lang="en-US" altLang="ko-KR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ko-KR" altLang="en-US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기본검색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90" y="716280"/>
            <a:ext cx="7340190" cy="5422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부제목 2"/>
          <p:cNvSpPr txBox="1">
            <a:spLocks/>
          </p:cNvSpPr>
          <p:nvPr/>
        </p:nvSpPr>
        <p:spPr>
          <a:xfrm>
            <a:off x="8866961" y="74134"/>
            <a:ext cx="2947072" cy="39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300" spc="-150" dirty="0" smtClean="0">
                <a:solidFill>
                  <a:schemeClr val="bg1"/>
                </a:solidFill>
              </a:rPr>
              <a:t>과학기술자료 표준관리시스템 </a:t>
            </a:r>
            <a:endParaRPr lang="ko-KR" altLang="en-US" sz="1300" spc="-150" dirty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974-964A-492F-92DD-0607069A948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5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09" y="609600"/>
            <a:ext cx="8821271" cy="5107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616" y="2357431"/>
            <a:ext cx="5811973" cy="224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runtoday\AppData\Local\Temp\SNAGHTML171f5d9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61" y="3788198"/>
            <a:ext cx="4636434" cy="240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53600" y="609600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 smtClean="0"/>
              <a:t>소장품등록</a:t>
            </a:r>
            <a:endParaRPr lang="en-US" altLang="ko-K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753600" y="978932"/>
            <a:ext cx="23241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+mn-ea"/>
              </a:rPr>
              <a:t>[</a:t>
            </a:r>
            <a:r>
              <a:rPr lang="ko-KR" altLang="en-US" sz="1100" dirty="0">
                <a:latin typeface="+mn-ea"/>
              </a:rPr>
              <a:t>기본사항</a:t>
            </a:r>
            <a:r>
              <a:rPr lang="en-US" altLang="ko-KR" sz="1100" dirty="0">
                <a:latin typeface="+mn-ea"/>
              </a:rPr>
              <a:t>] </a:t>
            </a:r>
          </a:p>
          <a:p>
            <a:r>
              <a:rPr lang="ko-KR" altLang="en-US" sz="1100" dirty="0">
                <a:latin typeface="+mn-ea"/>
              </a:rPr>
              <a:t>자료명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자료번호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지정현황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규격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취득정보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활용정보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보험정보</a:t>
            </a:r>
            <a:endParaRPr lang="en-US" altLang="ko-KR" sz="1100" dirty="0">
              <a:latin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+mn-ea"/>
            </a:endParaRPr>
          </a:p>
          <a:p>
            <a:r>
              <a:rPr lang="en-US" altLang="ko-KR" sz="1100" dirty="0">
                <a:latin typeface="+mn-ea"/>
              </a:rPr>
              <a:t>[</a:t>
            </a:r>
            <a:r>
              <a:rPr lang="ko-KR" altLang="en-US" sz="1100" dirty="0">
                <a:latin typeface="+mn-ea"/>
              </a:rPr>
              <a:t>부가정보</a:t>
            </a:r>
            <a:r>
              <a:rPr lang="en-US" altLang="ko-KR" sz="1100" dirty="0">
                <a:latin typeface="+mn-ea"/>
              </a:rPr>
              <a:t>]</a:t>
            </a:r>
          </a:p>
          <a:p>
            <a:r>
              <a:rPr lang="ko-KR" altLang="en-US" sz="1100" dirty="0">
                <a:latin typeface="+mn-ea"/>
              </a:rPr>
              <a:t>표준분류코드</a:t>
            </a:r>
            <a:r>
              <a:rPr lang="en-US" altLang="ko-KR" sz="1100" dirty="0">
                <a:latin typeface="+mn-ea"/>
              </a:rPr>
              <a:t>(</a:t>
            </a:r>
            <a:r>
              <a:rPr lang="ko-KR" altLang="en-US" sz="1100" dirty="0" err="1">
                <a:latin typeface="+mn-ea"/>
              </a:rPr>
              <a:t>대분류</a:t>
            </a:r>
            <a:r>
              <a:rPr lang="en-US" altLang="ko-KR" sz="1100" dirty="0">
                <a:latin typeface="+mn-ea"/>
              </a:rPr>
              <a:t>)</a:t>
            </a:r>
            <a:r>
              <a:rPr lang="ko-KR" altLang="en-US" sz="1100" dirty="0">
                <a:latin typeface="+mn-ea"/>
              </a:rPr>
              <a:t>별 부가정보 항목</a:t>
            </a:r>
            <a:endParaRPr lang="en-US" altLang="ko-KR" sz="1100" dirty="0">
              <a:latin typeface="+mn-ea"/>
            </a:endParaRPr>
          </a:p>
          <a:p>
            <a:endParaRPr lang="en-US" altLang="ko-KR" sz="1100" dirty="0">
              <a:latin typeface="+mn-ea"/>
            </a:endParaRPr>
          </a:p>
          <a:p>
            <a:r>
              <a:rPr lang="en-US" altLang="ko-KR" sz="1100" dirty="0">
                <a:latin typeface="+mn-ea"/>
              </a:rPr>
              <a:t>[</a:t>
            </a:r>
            <a:r>
              <a:rPr lang="ko-KR" altLang="en-US" sz="1100" dirty="0">
                <a:latin typeface="+mn-ea"/>
              </a:rPr>
              <a:t>이미지관리</a:t>
            </a:r>
            <a:r>
              <a:rPr lang="en-US" altLang="ko-KR" sz="1100" dirty="0">
                <a:latin typeface="+mn-ea"/>
              </a:rPr>
              <a:t>]</a:t>
            </a:r>
          </a:p>
          <a:p>
            <a:r>
              <a:rPr lang="ko-KR" altLang="en-US" sz="1100" dirty="0">
                <a:latin typeface="+mn-ea"/>
              </a:rPr>
              <a:t>소장품별 여러 개 이미지 일괄 업로드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대표이미지 지정</a:t>
            </a:r>
            <a:endParaRPr lang="en-US" altLang="ko-KR" sz="1100" dirty="0">
              <a:latin typeface="+mn-ea"/>
            </a:endParaRPr>
          </a:p>
          <a:p>
            <a:endParaRPr lang="en-US" altLang="ko-KR" sz="1100" dirty="0">
              <a:latin typeface="+mn-ea"/>
            </a:endParaRPr>
          </a:p>
          <a:p>
            <a:r>
              <a:rPr lang="en-US" altLang="ko-KR" sz="1100" dirty="0">
                <a:latin typeface="+mn-ea"/>
              </a:rPr>
              <a:t>[</a:t>
            </a:r>
            <a:r>
              <a:rPr lang="ko-KR" altLang="en-US" sz="1100" dirty="0">
                <a:latin typeface="+mn-ea"/>
              </a:rPr>
              <a:t>보존처리</a:t>
            </a:r>
            <a:r>
              <a:rPr lang="en-US" altLang="ko-KR" sz="1100" dirty="0">
                <a:latin typeface="+mn-ea"/>
              </a:rPr>
              <a:t>]</a:t>
            </a:r>
          </a:p>
          <a:p>
            <a:r>
              <a:rPr lang="ko-KR" altLang="en-US" sz="1100" dirty="0">
                <a:latin typeface="+mn-ea"/>
              </a:rPr>
              <a:t>보존처리내역을 첨부파일과 함께 등록관리</a:t>
            </a:r>
            <a:endParaRPr lang="en-US" altLang="ko-KR" sz="1100" dirty="0">
              <a:latin typeface="+mn-ea"/>
            </a:endParaRPr>
          </a:p>
          <a:p>
            <a:endParaRPr lang="en-US" altLang="ko-KR" sz="1100" dirty="0">
              <a:latin typeface="+mn-ea"/>
            </a:endParaRPr>
          </a:p>
          <a:p>
            <a:r>
              <a:rPr lang="en-US" altLang="ko-KR" sz="1100" dirty="0">
                <a:latin typeface="+mn-ea"/>
              </a:rPr>
              <a:t>[</a:t>
            </a:r>
            <a:r>
              <a:rPr lang="ko-KR" altLang="en-US" sz="1100" dirty="0">
                <a:latin typeface="+mn-ea"/>
              </a:rPr>
              <a:t>관리이력</a:t>
            </a:r>
            <a:r>
              <a:rPr lang="en-US" altLang="ko-KR" sz="1100" dirty="0">
                <a:latin typeface="+mn-ea"/>
              </a:rPr>
              <a:t>]</a:t>
            </a:r>
          </a:p>
          <a:p>
            <a:r>
              <a:rPr lang="ko-KR" altLang="en-US" sz="1100" dirty="0">
                <a:latin typeface="+mn-ea"/>
              </a:rPr>
              <a:t>소장품 정보 변경 전 후 값 목록 표시</a:t>
            </a:r>
            <a:endParaRPr lang="en-US" altLang="ko-KR" sz="1100" dirty="0">
              <a:latin typeface="+mn-ea"/>
            </a:endParaRPr>
          </a:p>
          <a:p>
            <a:r>
              <a:rPr lang="ko-KR" altLang="en-US" sz="1100" dirty="0">
                <a:latin typeface="+mn-ea"/>
              </a:rPr>
              <a:t> </a:t>
            </a:r>
            <a:endParaRPr lang="en-US" altLang="ko-KR" sz="1100" dirty="0">
              <a:latin typeface="+mn-ea"/>
            </a:endParaRP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28028" y="79554"/>
            <a:ext cx="3446692" cy="39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8. </a:t>
            </a:r>
            <a:r>
              <a:rPr lang="ko-KR" altLang="en-US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기능소개 </a:t>
            </a:r>
            <a:r>
              <a:rPr lang="en-US" altLang="ko-KR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ko-KR" altLang="en-US" sz="15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예</a:t>
            </a:r>
            <a:r>
              <a:rPr lang="en-US" altLang="ko-KR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ko-KR" altLang="en-US" sz="15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소장품등록</a:t>
            </a:r>
            <a:endParaRPr lang="ko-KR" altLang="en-US" sz="15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8866961" y="74134"/>
            <a:ext cx="2947072" cy="39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300" spc="-150" dirty="0" smtClean="0">
                <a:solidFill>
                  <a:schemeClr val="bg1"/>
                </a:solidFill>
              </a:rPr>
              <a:t>과학기술자료 표준관리시스템 </a:t>
            </a:r>
            <a:endParaRPr lang="ko-KR" altLang="en-US" sz="1300" spc="-150" dirty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974-964A-492F-92DD-0607069A948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99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6879</TotalTime>
  <Words>630</Words>
  <Application>Microsoft Office PowerPoint</Application>
  <PresentationFormat>와이드스크린</PresentationFormat>
  <Paragraphs>181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굴림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과학기술자료  표준관리시스템</dc:title>
  <dc:creator>runtoday</dc:creator>
  <cp:lastModifiedBy>runtoday</cp:lastModifiedBy>
  <cp:revision>83</cp:revision>
  <cp:lastPrinted>2019-03-11T02:03:45Z</cp:lastPrinted>
  <dcterms:created xsi:type="dcterms:W3CDTF">2019-03-09T18:02:58Z</dcterms:created>
  <dcterms:modified xsi:type="dcterms:W3CDTF">2019-10-18T04:51:52Z</dcterms:modified>
</cp:coreProperties>
</file>